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  <p:sldMasterId id="2147483710" r:id="rId5"/>
    <p:sldMasterId id="2147483737" r:id="rId6"/>
    <p:sldMasterId id="2147483728" r:id="rId7"/>
    <p:sldMasterId id="2147483742" r:id="rId8"/>
    <p:sldMasterId id="2147483745" r:id="rId9"/>
    <p:sldMasterId id="2147483748" r:id="rId10"/>
    <p:sldMasterId id="2147483753" r:id="rId11"/>
  </p:sldMasterIdLst>
  <p:notesMasterIdLst>
    <p:notesMasterId r:id="rId128"/>
  </p:notesMasterIdLst>
  <p:sldIdLst>
    <p:sldId id="260" r:id="rId12"/>
    <p:sldId id="268" r:id="rId13"/>
    <p:sldId id="1618" r:id="rId14"/>
    <p:sldId id="1662" r:id="rId15"/>
    <p:sldId id="1663" r:id="rId16"/>
    <p:sldId id="1728" r:id="rId17"/>
    <p:sldId id="1729" r:id="rId18"/>
    <p:sldId id="1726" r:id="rId19"/>
    <p:sldId id="1727" r:id="rId20"/>
    <p:sldId id="1730" r:id="rId21"/>
    <p:sldId id="1731" r:id="rId22"/>
    <p:sldId id="1732" r:id="rId23"/>
    <p:sldId id="1733" r:id="rId24"/>
    <p:sldId id="1734" r:id="rId25"/>
    <p:sldId id="1735" r:id="rId26"/>
    <p:sldId id="1740" r:id="rId27"/>
    <p:sldId id="1743" r:id="rId28"/>
    <p:sldId id="1736" r:id="rId29"/>
    <p:sldId id="1737" r:id="rId30"/>
    <p:sldId id="1738" r:id="rId31"/>
    <p:sldId id="1739" r:id="rId32"/>
    <p:sldId id="1741" r:id="rId33"/>
    <p:sldId id="1742" r:id="rId34"/>
    <p:sldId id="1744" r:id="rId35"/>
    <p:sldId id="1748" r:id="rId36"/>
    <p:sldId id="1749" r:id="rId37"/>
    <p:sldId id="1750" r:id="rId38"/>
    <p:sldId id="1751" r:id="rId39"/>
    <p:sldId id="1752" r:id="rId40"/>
    <p:sldId id="1753" r:id="rId41"/>
    <p:sldId id="1754" r:id="rId42"/>
    <p:sldId id="1755" r:id="rId43"/>
    <p:sldId id="1756" r:id="rId44"/>
    <p:sldId id="1757" r:id="rId45"/>
    <p:sldId id="1758" r:id="rId46"/>
    <p:sldId id="1759" r:id="rId47"/>
    <p:sldId id="1640" r:id="rId48"/>
    <p:sldId id="1674" r:id="rId49"/>
    <p:sldId id="1722" r:id="rId50"/>
    <p:sldId id="1762" r:id="rId51"/>
    <p:sldId id="1763" r:id="rId52"/>
    <p:sldId id="1723" r:id="rId53"/>
    <p:sldId id="1724" r:id="rId54"/>
    <p:sldId id="1725" r:id="rId55"/>
    <p:sldId id="1764" r:id="rId56"/>
    <p:sldId id="1860" r:id="rId57"/>
    <p:sldId id="1765" r:id="rId58"/>
    <p:sldId id="1766" r:id="rId59"/>
    <p:sldId id="1767" r:id="rId60"/>
    <p:sldId id="1760" r:id="rId61"/>
    <p:sldId id="1667" r:id="rId62"/>
    <p:sldId id="1768" r:id="rId63"/>
    <p:sldId id="1778" r:id="rId64"/>
    <p:sldId id="1779" r:id="rId65"/>
    <p:sldId id="1796" r:id="rId66"/>
    <p:sldId id="1837" r:id="rId67"/>
    <p:sldId id="1838" r:id="rId68"/>
    <p:sldId id="1839" r:id="rId69"/>
    <p:sldId id="1840" r:id="rId70"/>
    <p:sldId id="1841" r:id="rId71"/>
    <p:sldId id="1842" r:id="rId72"/>
    <p:sldId id="1843" r:id="rId73"/>
    <p:sldId id="1844" r:id="rId74"/>
    <p:sldId id="1845" r:id="rId75"/>
    <p:sldId id="1846" r:id="rId76"/>
    <p:sldId id="1847" r:id="rId77"/>
    <p:sldId id="1848" r:id="rId78"/>
    <p:sldId id="1849" r:id="rId79"/>
    <p:sldId id="1850" r:id="rId80"/>
    <p:sldId id="1851" r:id="rId81"/>
    <p:sldId id="1852" r:id="rId82"/>
    <p:sldId id="1853" r:id="rId83"/>
    <p:sldId id="1854" r:id="rId84"/>
    <p:sldId id="1855" r:id="rId85"/>
    <p:sldId id="1856" r:id="rId86"/>
    <p:sldId id="1857" r:id="rId87"/>
    <p:sldId id="1797" r:id="rId88"/>
    <p:sldId id="1859" r:id="rId89"/>
    <p:sldId id="1792" r:id="rId90"/>
    <p:sldId id="1794" r:id="rId91"/>
    <p:sldId id="1793" r:id="rId92"/>
    <p:sldId id="1641" r:id="rId93"/>
    <p:sldId id="1697" r:id="rId94"/>
    <p:sldId id="1803" r:id="rId95"/>
    <p:sldId id="1798" r:id="rId96"/>
    <p:sldId id="1801" r:id="rId97"/>
    <p:sldId id="1806" r:id="rId98"/>
    <p:sldId id="1811" r:id="rId99"/>
    <p:sldId id="1813" r:id="rId100"/>
    <p:sldId id="1805" r:id="rId101"/>
    <p:sldId id="1814" r:id="rId102"/>
    <p:sldId id="1817" r:id="rId103"/>
    <p:sldId id="1818" r:id="rId104"/>
    <p:sldId id="1816" r:id="rId105"/>
    <p:sldId id="1819" r:id="rId106"/>
    <p:sldId id="1820" r:id="rId107"/>
    <p:sldId id="1821" r:id="rId108"/>
    <p:sldId id="1822" r:id="rId109"/>
    <p:sldId id="1824" r:id="rId110"/>
    <p:sldId id="1823" r:id="rId111"/>
    <p:sldId id="1808" r:id="rId112"/>
    <p:sldId id="1825" r:id="rId113"/>
    <p:sldId id="1826" r:id="rId114"/>
    <p:sldId id="1799" r:id="rId115"/>
    <p:sldId id="1827" r:id="rId116"/>
    <p:sldId id="1698" r:id="rId117"/>
    <p:sldId id="1828" r:id="rId118"/>
    <p:sldId id="1829" r:id="rId119"/>
    <p:sldId id="1831" r:id="rId120"/>
    <p:sldId id="1861" r:id="rId121"/>
    <p:sldId id="1832" r:id="rId122"/>
    <p:sldId id="1833" r:id="rId123"/>
    <p:sldId id="1834" r:id="rId124"/>
    <p:sldId id="1835" r:id="rId125"/>
    <p:sldId id="1836" r:id="rId126"/>
    <p:sldId id="1627" r:id="rId1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gwelski, Deb" initials="RD" lastIdx="16" clrIdx="0">
    <p:extLst>
      <p:ext uri="{19B8F6BF-5375-455C-9EA6-DF929625EA0E}">
        <p15:presenceInfo xmlns:p15="http://schemas.microsoft.com/office/powerpoint/2012/main" userId="S::Deb.Ringwelski@Pearson.com::7b87420d-e131-414b-9186-752ff4e267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2DB"/>
    <a:srgbClr val="2399BB"/>
    <a:srgbClr val="1B6A7F"/>
    <a:srgbClr val="005A70"/>
    <a:srgbClr val="4AC7EB"/>
    <a:srgbClr val="0067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63" Type="http://schemas.openxmlformats.org/officeDocument/2006/relationships/slide" Target="slides/slide52.xml"/><Relationship Id="rId84" Type="http://schemas.openxmlformats.org/officeDocument/2006/relationships/slide" Target="slides/slide73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openxmlformats.org/officeDocument/2006/relationships/slide" Target="slides/slide113.xml"/><Relationship Id="rId129" Type="http://schemas.openxmlformats.org/officeDocument/2006/relationships/commentAuthors" Target="commentAuthor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130" Type="http://schemas.openxmlformats.org/officeDocument/2006/relationships/presProps" Target="presProps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viewProps" Target="viewProps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customXml" Target="../customXml/item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32" Type="http://schemas.openxmlformats.org/officeDocument/2006/relationships/theme" Target="theme/theme1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slide" Target="slides/slide11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47" Type="http://schemas.openxmlformats.org/officeDocument/2006/relationships/slide" Target="slides/slide36.xml"/><Relationship Id="rId68" Type="http://schemas.openxmlformats.org/officeDocument/2006/relationships/slide" Target="slides/slide57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25E7D-0788-489A-A9CA-6A3F5A14B4EF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E49E9-BFCB-411A-9AD9-18EAB2D6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5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9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5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2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43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0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1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44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27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9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4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68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6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0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9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3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63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710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7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4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0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6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96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9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17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8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06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4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87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6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58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7979-13B0-4411-A176-024BB75D3F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4181" y="1016002"/>
            <a:ext cx="5613431" cy="19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1371601" y="1600200"/>
            <a:ext cx="7773512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B6A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5574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C5B4BAE-E487-E94A-BB2D-F8AC7FDB5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0" y="1600200"/>
            <a:ext cx="1306946" cy="990600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20" name="Picture 1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rgbClr val="00808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5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21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62177"/>
            <a:ext cx="6858000" cy="1972138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A07B956-CC6F-054C-BA03-AD54801AB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1500" y="1237145"/>
            <a:ext cx="2921000" cy="1003300"/>
          </a:xfrm>
          <a:prstGeom prst="rect">
            <a:avLst/>
          </a:prstGeom>
        </p:spPr>
      </p:pic>
      <p:pic>
        <p:nvPicPr>
          <p:cNvPr id="6" name="Picture 5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11340A0F-9379-0044-95FB-C12A4D5809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5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4" name="Picture 3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8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054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1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9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0F1FE3D-C409-3F48-B4D8-C2311FF25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82CE48-A0AB-0745-9228-86061CFF8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1252538"/>
            <a:ext cx="4779962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rgbClr val="005A7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DBA0440-8123-C54E-9B59-0C59C7A30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1252538"/>
            <a:ext cx="2903538" cy="399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183736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1371601" y="1600200"/>
            <a:ext cx="7773512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B6A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05574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C5B4BAE-E487-E94A-BB2D-F8AC7FDB5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0" y="1600200"/>
            <a:ext cx="1306946" cy="990600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20" name="Picture 1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AA5-1041-744F-9686-C12327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BAC8A-19B4-954F-8814-10ADD1C2C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04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9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5114-2D1F-B74C-9172-544E5104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856"/>
            <a:ext cx="7886700" cy="6424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ABEA-8407-A143-B5D2-41DABEF7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  <a:lumOff val="25000"/>
                </a:schemeClr>
              </a:buClr>
              <a:defRPr sz="3200"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  <a:lumOff val="25000"/>
                </a:schemeClr>
              </a:buClr>
              <a:defRPr sz="2800"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  <a:lumOff val="25000"/>
                </a:schemeClr>
              </a:buClr>
              <a:defRPr sz="2400"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  <a:lumOff val="25000"/>
                </a:schemeClr>
              </a:buClr>
              <a:defRPr sz="2000"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  <a:lumOff val="25000"/>
                </a:schemeClr>
              </a:buClr>
              <a:defRPr sz="1800">
                <a:latin typeface="Tw Cen MT" panose="020B0602020104020603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59843-6DFD-D245-9434-DEC0D08F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D55E-0636-6948-9907-4F773934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522C-3731-3646-917F-9EE36CF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49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669EB4-A02C-E449-8C57-9044DF777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FBA48E3-F543-8445-A767-B67977CFD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179" y="347240"/>
            <a:ext cx="1535443" cy="5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1EA6-6729-3E4E-B1ED-EA3876D5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547-08D3-2044-8AAD-7B1C3518EB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90134-D2E8-CB42-BC9B-65D9E89D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AF6A-5B9A-E744-A858-275146D2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FB00-171A-874C-937F-904B6FA8E8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8B2B9-D342-1F42-8D36-2D17F8DE4EC5}"/>
              </a:ext>
            </a:extLst>
          </p:cNvPr>
          <p:cNvSpPr/>
          <p:nvPr userDrawn="1"/>
        </p:nvSpPr>
        <p:spPr>
          <a:xfrm>
            <a:off x="0" y="997527"/>
            <a:ext cx="1935677" cy="1781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64C78-3ED0-794B-B830-2AF968BE55E7}"/>
              </a:ext>
            </a:extLst>
          </p:cNvPr>
          <p:cNvSpPr/>
          <p:nvPr userDrawn="1"/>
        </p:nvSpPr>
        <p:spPr>
          <a:xfrm>
            <a:off x="1835016" y="997527"/>
            <a:ext cx="1935677" cy="17813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9FEFE-6D47-5241-A500-D41ED7834C4C}"/>
              </a:ext>
            </a:extLst>
          </p:cNvPr>
          <p:cNvSpPr/>
          <p:nvPr userDrawn="1"/>
        </p:nvSpPr>
        <p:spPr>
          <a:xfrm>
            <a:off x="3670032" y="997527"/>
            <a:ext cx="1805049" cy="178130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03A0-E101-9A4A-902F-491746DCB2B0}"/>
              </a:ext>
            </a:extLst>
          </p:cNvPr>
          <p:cNvSpPr/>
          <p:nvPr userDrawn="1"/>
        </p:nvSpPr>
        <p:spPr>
          <a:xfrm>
            <a:off x="5475081" y="997528"/>
            <a:ext cx="1833903" cy="178130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84F9F-35EE-1A43-B64B-9790C89BD6B6}"/>
              </a:ext>
            </a:extLst>
          </p:cNvPr>
          <p:cNvSpPr/>
          <p:nvPr userDrawn="1"/>
        </p:nvSpPr>
        <p:spPr>
          <a:xfrm>
            <a:off x="7308984" y="946150"/>
            <a:ext cx="1836129" cy="229507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7FC7D-44DF-5C4E-8336-999C8BE9D3DB}"/>
              </a:ext>
            </a:extLst>
          </p:cNvPr>
          <p:cNvSpPr/>
          <p:nvPr userDrawn="1"/>
        </p:nvSpPr>
        <p:spPr>
          <a:xfrm>
            <a:off x="0" y="0"/>
            <a:ext cx="9144000" cy="997527"/>
          </a:xfrm>
          <a:prstGeom prst="rect">
            <a:avLst/>
          </a:prstGeom>
          <a:solidFill>
            <a:srgbClr val="00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6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2" r:id="rId2"/>
    <p:sldLayoutId id="21474837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9A69C1C-9037-8240-8E47-24A9AC8F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0808" y="6030409"/>
            <a:ext cx="1535443" cy="527391"/>
          </a:xfrm>
          <a:prstGeom prst="rect">
            <a:avLst/>
          </a:prstGeom>
        </p:spPr>
      </p:pic>
      <p:pic>
        <p:nvPicPr>
          <p:cNvPr id="10" name="Picture 9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251F5035-DA9A-0D4C-A425-BC8E74BE35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749" y="5975569"/>
            <a:ext cx="825500" cy="5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hite, water, large, holding&#10;&#10;Description automatically generated">
            <a:extLst>
              <a:ext uri="{FF2B5EF4-FFF2-40B4-BE49-F238E27FC236}">
                <a16:creationId xmlns:a16="http://schemas.microsoft.com/office/drawing/2014/main" id="{E6A89D0D-2CD6-F345-9F63-9F29961F00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8338A-303E-5543-9D46-C790C7E26404}"/>
              </a:ext>
            </a:extLst>
          </p:cNvPr>
          <p:cNvSpPr/>
          <p:nvPr userDrawn="1"/>
        </p:nvSpPr>
        <p:spPr>
          <a:xfrm>
            <a:off x="-11875" y="248202"/>
            <a:ext cx="9144000" cy="6606849"/>
          </a:xfrm>
          <a:prstGeom prst="rect">
            <a:avLst/>
          </a:prstGeom>
          <a:solidFill>
            <a:srgbClr val="005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8D870-E42E-774A-9931-C8B61240F61C}"/>
              </a:ext>
            </a:extLst>
          </p:cNvPr>
          <p:cNvSpPr/>
          <p:nvPr userDrawn="1"/>
        </p:nvSpPr>
        <p:spPr>
          <a:xfrm>
            <a:off x="-1113" y="0"/>
            <a:ext cx="1935677" cy="249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8537E-BE04-0E48-9432-9427155D69A4}"/>
              </a:ext>
            </a:extLst>
          </p:cNvPr>
          <p:cNvSpPr/>
          <p:nvPr userDrawn="1"/>
        </p:nvSpPr>
        <p:spPr>
          <a:xfrm>
            <a:off x="1833903" y="0"/>
            <a:ext cx="1935677" cy="249382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65721-B6A0-E444-9FDF-1F5EDAF1E6C6}"/>
              </a:ext>
            </a:extLst>
          </p:cNvPr>
          <p:cNvSpPr/>
          <p:nvPr userDrawn="1"/>
        </p:nvSpPr>
        <p:spPr>
          <a:xfrm>
            <a:off x="3668919" y="0"/>
            <a:ext cx="1805049" cy="249382"/>
          </a:xfrm>
          <a:prstGeom prst="rect">
            <a:avLst/>
          </a:prstGeom>
          <a:solidFill>
            <a:srgbClr val="23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50ED8-C8E6-C44D-B7B9-E84294D447AB}"/>
              </a:ext>
            </a:extLst>
          </p:cNvPr>
          <p:cNvSpPr/>
          <p:nvPr userDrawn="1"/>
        </p:nvSpPr>
        <p:spPr>
          <a:xfrm>
            <a:off x="5473968" y="2949"/>
            <a:ext cx="1833903" cy="245253"/>
          </a:xfrm>
          <a:prstGeom prst="rect">
            <a:avLst/>
          </a:prstGeom>
          <a:solidFill>
            <a:srgbClr val="4A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57853-1190-E745-AC52-1DCA78840128}"/>
              </a:ext>
            </a:extLst>
          </p:cNvPr>
          <p:cNvSpPr/>
          <p:nvPr userDrawn="1"/>
        </p:nvSpPr>
        <p:spPr>
          <a:xfrm>
            <a:off x="7307871" y="2949"/>
            <a:ext cx="1836129" cy="245253"/>
          </a:xfrm>
          <a:prstGeom prst="rect">
            <a:avLst/>
          </a:prstGeom>
          <a:solidFill>
            <a:srgbClr val="85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74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AF9813-47EC-054F-87F6-B8D419CC313C}"/>
              </a:ext>
            </a:extLst>
          </p:cNvPr>
          <p:cNvSpPr txBox="1">
            <a:spLocks/>
          </p:cNvSpPr>
          <p:nvPr/>
        </p:nvSpPr>
        <p:spPr>
          <a:xfrm>
            <a:off x="1269917" y="3157021"/>
            <a:ext cx="6589191" cy="19721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rgbClr val="005A7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Instructor Training Slides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176" y="6368292"/>
            <a:ext cx="8001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-3 Instructor Training Slides, University of Minnesota Press, </a:t>
            </a:r>
          </a:p>
          <a:p>
            <a:pPr algn="r"/>
            <a:r>
              <a:rPr lang="en-US" sz="1100" dirty="0">
                <a:latin typeface="Arial"/>
                <a:cs typeface="Arial"/>
              </a:rPr>
              <a:t>Copyright for all MMPI</a:t>
            </a:r>
            <a:r>
              <a:rPr lang="en-US" sz="1100" baseline="30000" dirty="0">
                <a:latin typeface="Arial"/>
                <a:cs typeface="Arial"/>
              </a:rPr>
              <a:t>®</a:t>
            </a:r>
            <a:r>
              <a:rPr lang="en-US" sz="1100" dirty="0">
                <a:latin typeface="Arial"/>
                <a:cs typeface="Arial"/>
              </a:rPr>
              <a:t> materials are held by the Regents of the 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310007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1746910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F1E1B4-3A5B-4D16-ACC9-74EAAB0D692E}"/>
              </a:ext>
            </a:extLst>
          </p:cNvPr>
          <p:cNvSpPr/>
          <p:nvPr/>
        </p:nvSpPr>
        <p:spPr>
          <a:xfrm>
            <a:off x="1549024" y="195845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B044FA7-2F3E-4788-89F7-55A6F51C1862}"/>
              </a:ext>
            </a:extLst>
          </p:cNvPr>
          <p:cNvSpPr/>
          <p:nvPr/>
        </p:nvSpPr>
        <p:spPr>
          <a:xfrm>
            <a:off x="4340006" y="1956176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5CA0F-190B-4245-B608-497CDED0218D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494850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9BD27-AA6A-4C9C-8148-8AD4DE7D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4D5695B-B594-4FAD-8167-3A875CA94D55}"/>
              </a:ext>
            </a:extLst>
          </p:cNvPr>
          <p:cNvSpPr/>
          <p:nvPr/>
        </p:nvSpPr>
        <p:spPr>
          <a:xfrm rot="5400000">
            <a:off x="4714353" y="2004905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9D5A4-1FE9-4A37-A025-504E9D3B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CBAAC67-E388-4037-90FB-F9C944F8D10A}"/>
              </a:ext>
            </a:extLst>
          </p:cNvPr>
          <p:cNvSpPr/>
          <p:nvPr/>
        </p:nvSpPr>
        <p:spPr>
          <a:xfrm rot="5400000">
            <a:off x="4714353" y="2004905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9D5A4-1FE9-4A37-A025-504E9D3B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CBAAC67-E388-4037-90FB-F9C944F8D10A}"/>
              </a:ext>
            </a:extLst>
          </p:cNvPr>
          <p:cNvSpPr/>
          <p:nvPr/>
        </p:nvSpPr>
        <p:spPr>
          <a:xfrm>
            <a:off x="5101042" y="2441636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DB6EF26-0B08-4BEB-9E32-EC184AD42650}"/>
              </a:ext>
            </a:extLst>
          </p:cNvPr>
          <p:cNvSpPr/>
          <p:nvPr/>
        </p:nvSpPr>
        <p:spPr>
          <a:xfrm>
            <a:off x="5098764" y="2694120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4F2400-26EA-4DD7-9C32-ABD2BFD0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F2EB0CF-7DA0-43AA-8E4A-FEE45DAEF4E2}"/>
              </a:ext>
            </a:extLst>
          </p:cNvPr>
          <p:cNvSpPr/>
          <p:nvPr/>
        </p:nvSpPr>
        <p:spPr>
          <a:xfrm>
            <a:off x="5101042" y="2441636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0C2E26C-1E03-4642-97DD-AB7583541C91}"/>
              </a:ext>
            </a:extLst>
          </p:cNvPr>
          <p:cNvSpPr/>
          <p:nvPr/>
        </p:nvSpPr>
        <p:spPr>
          <a:xfrm>
            <a:off x="5098764" y="2694120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Scale Interpretation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369" y="1346099"/>
            <a:ext cx="8458830" cy="5443663"/>
          </a:xfrm>
        </p:spPr>
        <p:txBody>
          <a:bodyPr/>
          <a:lstStyle/>
          <a:p>
            <a:r>
              <a:rPr lang="en-US" dirty="0"/>
              <a:t>Substantive Scales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Begin with Higher-Order (H-O) Scales</a:t>
            </a:r>
          </a:p>
          <a:p>
            <a:pPr lvl="2">
              <a:spcBef>
                <a:spcPts val="800"/>
              </a:spcBef>
            </a:pPr>
            <a:r>
              <a:rPr lang="en-US" dirty="0"/>
              <a:t>If </a:t>
            </a:r>
            <a:r>
              <a:rPr lang="en-US" b="1" dirty="0"/>
              <a:t>only one </a:t>
            </a:r>
            <a:r>
              <a:rPr lang="en-US" dirty="0"/>
              <a:t>H-O Scale is elevated, use it as a starting point then interpret all RC, SP, and PSY-5 scales in that domain</a:t>
            </a:r>
          </a:p>
          <a:p>
            <a:pPr lvl="3"/>
            <a:r>
              <a:rPr lang="en-US" dirty="0"/>
              <a:t>When interpreting RC Scales: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proceed in order of elevation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incorporate relevant SP and PSY-5 Scales</a:t>
            </a:r>
          </a:p>
        </p:txBody>
      </p:sp>
    </p:spTree>
    <p:extLst>
      <p:ext uri="{BB962C8B-B14F-4D97-AF65-F5344CB8AC3E}">
        <p14:creationId xmlns:p14="http://schemas.microsoft.com/office/powerpoint/2010/main" val="21772927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Scale Interpretation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369" y="1346099"/>
            <a:ext cx="8458830" cy="5443663"/>
          </a:xfrm>
        </p:spPr>
        <p:txBody>
          <a:bodyPr/>
          <a:lstStyle/>
          <a:p>
            <a:r>
              <a:rPr lang="en-US" dirty="0"/>
              <a:t>Substantive Scales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Begin with Higher-Order (H-O) Scales</a:t>
            </a:r>
          </a:p>
          <a:p>
            <a:pPr lvl="2">
              <a:spcBef>
                <a:spcPts val="800"/>
              </a:spcBef>
            </a:pPr>
            <a:r>
              <a:rPr lang="en-US" dirty="0"/>
              <a:t>If </a:t>
            </a:r>
            <a:r>
              <a:rPr lang="en-US" b="1" dirty="0"/>
              <a:t>only one </a:t>
            </a:r>
            <a:r>
              <a:rPr lang="en-US" dirty="0"/>
              <a:t>H-O Scale is elevated, use it as a starting point then interpret all RC, SP, and PSY-5 scales in that domain</a:t>
            </a:r>
          </a:p>
          <a:p>
            <a:pPr lvl="3"/>
            <a:r>
              <a:rPr lang="en-US" dirty="0"/>
              <a:t>When interpreting RC Scales: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proceed in order of elevation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incorporate relevant SP and PSY-5 Scales</a:t>
            </a:r>
          </a:p>
          <a:p>
            <a:pPr lvl="2">
              <a:spcBef>
                <a:spcPts val="800"/>
              </a:spcBef>
            </a:pPr>
            <a:r>
              <a:rPr lang="en-US" dirty="0"/>
              <a:t>If </a:t>
            </a:r>
            <a:r>
              <a:rPr lang="en-US" b="1" dirty="0"/>
              <a:t>more than one </a:t>
            </a:r>
            <a:r>
              <a:rPr lang="en-US" dirty="0"/>
              <a:t>H-O Scale is elevated, start with the highest then proceed to the next highest H-O Scale</a:t>
            </a:r>
          </a:p>
          <a:p>
            <a:pPr lvl="2">
              <a:spcBef>
                <a:spcPts val="800"/>
              </a:spcBef>
            </a:pPr>
            <a:r>
              <a:rPr lang="en-US" dirty="0"/>
              <a:t>If </a:t>
            </a:r>
            <a:r>
              <a:rPr lang="en-US" b="1" dirty="0"/>
              <a:t>no</a:t>
            </a:r>
            <a:r>
              <a:rPr lang="en-US" dirty="0"/>
              <a:t> H-O Scale is elevated, proceed to RC Scales and interpret by domain, in order of elevation, incorporating relevant SP and PSY-5 scales</a:t>
            </a:r>
          </a:p>
        </p:txBody>
      </p:sp>
    </p:spTree>
    <p:extLst>
      <p:ext uri="{BB962C8B-B14F-4D97-AF65-F5344CB8AC3E}">
        <p14:creationId xmlns:p14="http://schemas.microsoft.com/office/powerpoint/2010/main" val="8386550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Scale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Substantive Scales</a:t>
            </a:r>
          </a:p>
          <a:p>
            <a:pPr lvl="1"/>
            <a:r>
              <a:rPr lang="en-US" dirty="0"/>
              <a:t>Once all H-O and RC Scales have been interpreted:</a:t>
            </a:r>
          </a:p>
          <a:p>
            <a:pPr lvl="2"/>
            <a:r>
              <a:rPr lang="en-US" dirty="0"/>
              <a:t>Interpret any remaining elevated SP Scales</a:t>
            </a:r>
          </a:p>
          <a:p>
            <a:pPr lvl="2"/>
            <a:r>
              <a:rPr lang="en-US" dirty="0"/>
              <a:t>Interpret Interpersonal and Interest scales</a:t>
            </a:r>
          </a:p>
          <a:p>
            <a:pPr lvl="2"/>
            <a:r>
              <a:rPr lang="en-US" dirty="0"/>
              <a:t>If relevant, add diagnostic and treatment considerations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534030" y="6177331"/>
            <a:ext cx="8229600" cy="410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80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FDFC-8BBF-4327-B6B4-92B5B3FB8F20}" type="slidenum">
              <a:rPr lang="en-US" altLang="en-US" smtClean="0"/>
              <a:pPr/>
              <a:t>106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51190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86FAE-7148-4247-AA81-7F22F8DB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E8568-BC8D-4CED-828E-F6A1157C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E8568-BC8D-4CED-828E-F6A1157C9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94C3660-1CA2-4807-B686-613557848A53}"/>
              </a:ext>
            </a:extLst>
          </p:cNvPr>
          <p:cNvSpPr/>
          <p:nvPr/>
        </p:nvSpPr>
        <p:spPr>
          <a:xfrm rot="5400000">
            <a:off x="3215358" y="2261935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1746910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F1E1B4-3A5B-4D16-ACC9-74EAAB0D692E}"/>
              </a:ext>
            </a:extLst>
          </p:cNvPr>
          <p:cNvSpPr/>
          <p:nvPr/>
        </p:nvSpPr>
        <p:spPr>
          <a:xfrm>
            <a:off x="1549024" y="2158620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B044FA7-2F3E-4788-89F7-55A6F51C1862}"/>
              </a:ext>
            </a:extLst>
          </p:cNvPr>
          <p:cNvSpPr/>
          <p:nvPr/>
        </p:nvSpPr>
        <p:spPr>
          <a:xfrm>
            <a:off x="4340006" y="213814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B73CD-A2D5-FD43-B5ED-7D2CBD05026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916486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D8712-F026-48BC-ADE9-AF6A7B5E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9A15784-9C1D-4CDB-BEED-DD734C5B8783}"/>
              </a:ext>
            </a:extLst>
          </p:cNvPr>
          <p:cNvSpPr/>
          <p:nvPr/>
        </p:nvSpPr>
        <p:spPr>
          <a:xfrm>
            <a:off x="1909703" y="73647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C1429-3A40-44C8-8DB4-7F2E9EB1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C1429-3A40-44C8-8DB4-7F2E9EB1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09F40EC-F8B8-4CEE-9B89-DD52ADE943D4}"/>
              </a:ext>
            </a:extLst>
          </p:cNvPr>
          <p:cNvSpPr/>
          <p:nvPr/>
        </p:nvSpPr>
        <p:spPr>
          <a:xfrm rot="5400000">
            <a:off x="5139705" y="3167241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2C166BA-91E6-4802-AA01-5493FDACDE6B}"/>
              </a:ext>
            </a:extLst>
          </p:cNvPr>
          <p:cNvSpPr/>
          <p:nvPr/>
        </p:nvSpPr>
        <p:spPr>
          <a:xfrm rot="5400000">
            <a:off x="5405840" y="3233200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FB0B353-E2BC-43DF-A55B-33C2EDB117AD}"/>
              </a:ext>
            </a:extLst>
          </p:cNvPr>
          <p:cNvSpPr/>
          <p:nvPr/>
        </p:nvSpPr>
        <p:spPr>
          <a:xfrm rot="3613286">
            <a:off x="5885786" y="2412062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5C31936-4F72-4900-BBA7-14FA313DC991}"/>
              </a:ext>
            </a:extLst>
          </p:cNvPr>
          <p:cNvSpPr/>
          <p:nvPr/>
        </p:nvSpPr>
        <p:spPr>
          <a:xfrm rot="3613286">
            <a:off x="6151917" y="2286958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BC1E9-24CD-4BED-AA37-E221E6931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Scale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Substantive Scales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Once all H-O and RC Scales have been interpreted: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Interpret any remaining elevated SP Scales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Interpret Interpersonal and Interest scales</a:t>
            </a:r>
          </a:p>
          <a:p>
            <a:pPr lvl="2"/>
            <a:r>
              <a:rPr lang="en-US" dirty="0"/>
              <a:t>If relevant, add diagnostic and treatment considerations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534030" y="6177331"/>
            <a:ext cx="8229600" cy="410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80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FDFC-8BBF-4327-B6B4-92B5B3FB8F20}" type="slidenum">
              <a:rPr lang="en-US" altLang="en-US" smtClean="0"/>
              <a:pPr/>
              <a:t>114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98263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190C2-048B-49D1-86C8-BBA6A05E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DE826-9A1D-4F2E-B790-238F58E8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1610"/>
            <a:ext cx="7620000" cy="990600"/>
          </a:xfrm>
        </p:spPr>
        <p:txBody>
          <a:bodyPr/>
          <a:lstStyle/>
          <a:p>
            <a:r>
              <a:rPr lang="en-US" sz="3600" dirty="0"/>
              <a:t>End </a:t>
            </a:r>
            <a:r>
              <a:rPr lang="en-US" sz="3600"/>
              <a:t>of Part </a:t>
            </a:r>
            <a:r>
              <a:rPr lang="en-US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1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1746910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F1E1B4-3A5B-4D16-ACC9-74EAAB0D692E}"/>
              </a:ext>
            </a:extLst>
          </p:cNvPr>
          <p:cNvSpPr/>
          <p:nvPr/>
        </p:nvSpPr>
        <p:spPr>
          <a:xfrm>
            <a:off x="1549024" y="2354236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B044FA7-2F3E-4788-89F7-55A6F51C1862}"/>
              </a:ext>
            </a:extLst>
          </p:cNvPr>
          <p:cNvSpPr/>
          <p:nvPr/>
        </p:nvSpPr>
        <p:spPr>
          <a:xfrm>
            <a:off x="4340006" y="2347407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6D99-7E2B-544F-BB98-EAF2930253A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1144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255213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1EF14-48F5-934B-8F06-E49E890E6E1A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7292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255213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034303C-7025-48C4-8F30-67160E9FD25B}"/>
              </a:ext>
            </a:extLst>
          </p:cNvPr>
          <p:cNvSpPr/>
          <p:nvPr/>
        </p:nvSpPr>
        <p:spPr>
          <a:xfrm>
            <a:off x="1539926" y="2763668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8FFE80-CFDB-4731-A3E9-61DBD2B19F01}"/>
              </a:ext>
            </a:extLst>
          </p:cNvPr>
          <p:cNvSpPr/>
          <p:nvPr/>
        </p:nvSpPr>
        <p:spPr>
          <a:xfrm>
            <a:off x="1537651" y="2966107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E96E26-7386-42AF-BD0A-046711A855A5}"/>
              </a:ext>
            </a:extLst>
          </p:cNvPr>
          <p:cNvSpPr/>
          <p:nvPr/>
        </p:nvSpPr>
        <p:spPr>
          <a:xfrm>
            <a:off x="1560397" y="3862314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6EB3FCC-B9F3-4DF7-BC2E-FD212C153421}"/>
              </a:ext>
            </a:extLst>
          </p:cNvPr>
          <p:cNvSpPr/>
          <p:nvPr/>
        </p:nvSpPr>
        <p:spPr>
          <a:xfrm>
            <a:off x="1564950" y="4576556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5D19D1-EB1B-4280-B99E-A8E66F8D47A7}"/>
              </a:ext>
            </a:extLst>
          </p:cNvPr>
          <p:cNvSpPr/>
          <p:nvPr/>
        </p:nvSpPr>
        <p:spPr>
          <a:xfrm>
            <a:off x="1564950" y="5281697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8CCD6-0E75-DC42-A739-C71C9C859C84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28750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255213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6EB3FCC-B9F3-4DF7-BC2E-FD212C153421}"/>
              </a:ext>
            </a:extLst>
          </p:cNvPr>
          <p:cNvSpPr/>
          <p:nvPr/>
        </p:nvSpPr>
        <p:spPr>
          <a:xfrm>
            <a:off x="1564950" y="5654738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5D19D1-EB1B-4280-B99E-A8E66F8D47A7}"/>
              </a:ext>
            </a:extLst>
          </p:cNvPr>
          <p:cNvSpPr/>
          <p:nvPr/>
        </p:nvSpPr>
        <p:spPr>
          <a:xfrm>
            <a:off x="1564950" y="5873099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A38BA-0CF7-504B-9A14-E05C947E3E3C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8836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97974" y="62257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Validity Scales</a:t>
            </a:r>
          </a:p>
        </p:txBody>
      </p:sp>
      <p:pic>
        <p:nvPicPr>
          <p:cNvPr id="7" name="Picture 6" descr="Screen Shot 2020-08-04 at 3.0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" y="1700782"/>
            <a:ext cx="8370688" cy="3569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F345B-23AD-1147-948D-938103A8757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754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97974" y="62257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Validity Scales</a:t>
            </a:r>
          </a:p>
        </p:txBody>
      </p:sp>
      <p:pic>
        <p:nvPicPr>
          <p:cNvPr id="7" name="Picture 6" descr="Screen Shot 2020-08-04 at 3.0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" y="1700782"/>
            <a:ext cx="8370688" cy="356922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23A5DA4-2A1D-4406-A3AC-A7E4F9F8886F}"/>
              </a:ext>
            </a:extLst>
          </p:cNvPr>
          <p:cNvSpPr/>
          <p:nvPr/>
        </p:nvSpPr>
        <p:spPr>
          <a:xfrm>
            <a:off x="138749" y="185836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FE340-FA91-5B4E-9D6A-C4AA6E2F171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14458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97974" y="62257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Validity Scales</a:t>
            </a:r>
          </a:p>
        </p:txBody>
      </p:sp>
      <p:pic>
        <p:nvPicPr>
          <p:cNvPr id="7" name="Picture 6" descr="Screen Shot 2020-08-04 at 3.0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" y="1700782"/>
            <a:ext cx="8370688" cy="356922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F98D1B8-153E-483D-815A-4C24296CECE1}"/>
              </a:ext>
            </a:extLst>
          </p:cNvPr>
          <p:cNvSpPr/>
          <p:nvPr/>
        </p:nvSpPr>
        <p:spPr>
          <a:xfrm rot="5400000">
            <a:off x="1808333" y="1890208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5A14F-3CE0-E044-B76A-B42CEDEE93F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7359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97974" y="62257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Validity Scales</a:t>
            </a:r>
          </a:p>
        </p:txBody>
      </p:sp>
      <p:pic>
        <p:nvPicPr>
          <p:cNvPr id="7" name="Picture 6" descr="Screen Shot 2020-08-04 at 3.0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" y="1700782"/>
            <a:ext cx="8370688" cy="356922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F98D1B8-153E-483D-815A-4C24296CECE1}"/>
              </a:ext>
            </a:extLst>
          </p:cNvPr>
          <p:cNvSpPr/>
          <p:nvPr/>
        </p:nvSpPr>
        <p:spPr>
          <a:xfrm rot="5400000">
            <a:off x="4301341" y="1890208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E56E5-FB7E-9246-9C41-6E0D4816840C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336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EEDBD-649D-6D46-99AA-9EB408639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859" y="2574688"/>
            <a:ext cx="5950856" cy="1193959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 3: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MMPI-3 Interpretation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49E0-CF1E-EB40-828E-6C671670C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9800" y="704873"/>
            <a:ext cx="2903538" cy="4483184"/>
          </a:xfrm>
        </p:spPr>
        <p:txBody>
          <a:bodyPr/>
          <a:lstStyle/>
          <a:p>
            <a:r>
              <a:rPr lang="en-US" sz="2400" dirty="0"/>
              <a:t>Part 3: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1: Interpretive Guidelines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2: Interpretation Worksheet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3: Validity Indicators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Unit 4: Substantive Scales</a:t>
            </a:r>
          </a:p>
        </p:txBody>
      </p:sp>
    </p:spTree>
    <p:extLst>
      <p:ext uri="{BB962C8B-B14F-4D97-AF65-F5344CB8AC3E}">
        <p14:creationId xmlns:p14="http://schemas.microsoft.com/office/powerpoint/2010/main" val="259441403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97974" y="62257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Validity Scales</a:t>
            </a:r>
          </a:p>
        </p:txBody>
      </p:sp>
      <p:pic>
        <p:nvPicPr>
          <p:cNvPr id="7" name="Picture 6" descr="Screen Shot 2020-08-04 at 3.0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" y="1700782"/>
            <a:ext cx="8370688" cy="356922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F98D1B8-153E-483D-815A-4C24296CECE1}"/>
              </a:ext>
            </a:extLst>
          </p:cNvPr>
          <p:cNvSpPr/>
          <p:nvPr/>
        </p:nvSpPr>
        <p:spPr>
          <a:xfrm rot="5400000">
            <a:off x="6894436" y="1890208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DD29E-B37B-6B41-8869-9A147973323B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0819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97974" y="62257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Validity Scales</a:t>
            </a:r>
          </a:p>
        </p:txBody>
      </p:sp>
      <p:pic>
        <p:nvPicPr>
          <p:cNvPr id="7" name="Picture 6" descr="Screen Shot 2020-08-04 at 3.0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" y="1700782"/>
            <a:ext cx="8370688" cy="356922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693C458-EA88-4D0A-BEE8-4A0DBD3AC7B9}"/>
              </a:ext>
            </a:extLst>
          </p:cNvPr>
          <p:cNvSpPr/>
          <p:nvPr/>
        </p:nvSpPr>
        <p:spPr>
          <a:xfrm>
            <a:off x="348015" y="237698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227AF-A672-E544-AABC-5298F6EDCF6D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6357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067AC8-A177-B042-87BA-C8F1A74D6FAB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5750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02608" y="142163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6A208-F11F-FC46-AA78-AC818812970E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01586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9F692-A6B4-9D4C-8A39-0A4433353B33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9609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1935702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88943-F7B0-F04F-B534-DC0AE8B9AC2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77369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1935702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4BB50CE-DEC8-4698-9377-AE50D40373D8}"/>
              </a:ext>
            </a:extLst>
          </p:cNvPr>
          <p:cNvSpPr/>
          <p:nvPr/>
        </p:nvSpPr>
        <p:spPr>
          <a:xfrm>
            <a:off x="680112" y="2604444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2F5D3-9849-7947-BB10-37DA5D40270E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4506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1935702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4BB50CE-DEC8-4698-9377-AE50D40373D8}"/>
              </a:ext>
            </a:extLst>
          </p:cNvPr>
          <p:cNvSpPr/>
          <p:nvPr/>
        </p:nvSpPr>
        <p:spPr>
          <a:xfrm>
            <a:off x="680112" y="306392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8C901-4A5E-B44F-8E41-FC8C58763B1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5646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36507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3AFA8-6CD9-CD4E-B23A-027DFEBE2662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7496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36507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524854-FCC8-4508-A926-E19730321662}"/>
              </a:ext>
            </a:extLst>
          </p:cNvPr>
          <p:cNvSpPr/>
          <p:nvPr/>
        </p:nvSpPr>
        <p:spPr>
          <a:xfrm>
            <a:off x="666462" y="3887342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E82F-A13C-AC44-87DC-6E6CE3FC276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05484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1: Interpretive Guidelines</a:t>
            </a:r>
          </a:p>
        </p:txBody>
      </p:sp>
    </p:spTree>
    <p:extLst>
      <p:ext uri="{BB962C8B-B14F-4D97-AF65-F5344CB8AC3E}">
        <p14:creationId xmlns:p14="http://schemas.microsoft.com/office/powerpoint/2010/main" val="31407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36507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524854-FCC8-4508-A926-E19730321662}"/>
              </a:ext>
            </a:extLst>
          </p:cNvPr>
          <p:cNvSpPr/>
          <p:nvPr/>
        </p:nvSpPr>
        <p:spPr>
          <a:xfrm>
            <a:off x="666462" y="411480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7D40E-3980-3946-A767-55A5CBAD3169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495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36507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524854-FCC8-4508-A926-E19730321662}"/>
              </a:ext>
            </a:extLst>
          </p:cNvPr>
          <p:cNvSpPr/>
          <p:nvPr/>
        </p:nvSpPr>
        <p:spPr>
          <a:xfrm>
            <a:off x="666462" y="4337715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B002D-D8AA-E54F-AEE8-B01A2513726C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21918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36507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524854-FCC8-4508-A926-E19730321662}"/>
              </a:ext>
            </a:extLst>
          </p:cNvPr>
          <p:cNvSpPr/>
          <p:nvPr/>
        </p:nvSpPr>
        <p:spPr>
          <a:xfrm>
            <a:off x="666462" y="4565180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ED6DB-2B16-4A4B-B0F5-ABFCAF4AAAB7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3895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36507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524854-FCC8-4508-A926-E19730321662}"/>
              </a:ext>
            </a:extLst>
          </p:cNvPr>
          <p:cNvSpPr/>
          <p:nvPr/>
        </p:nvSpPr>
        <p:spPr>
          <a:xfrm>
            <a:off x="666462" y="479264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2843C-7132-F446-88D3-1B313E96CC1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7460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16945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A88B03-A89B-4B01-8EC8-6764CB250612}"/>
              </a:ext>
            </a:extLst>
          </p:cNvPr>
          <p:cNvSpPr/>
          <p:nvPr/>
        </p:nvSpPr>
        <p:spPr>
          <a:xfrm>
            <a:off x="479945" y="365078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524854-FCC8-4508-A926-E19730321662}"/>
              </a:ext>
            </a:extLst>
          </p:cNvPr>
          <p:cNvSpPr/>
          <p:nvPr/>
        </p:nvSpPr>
        <p:spPr>
          <a:xfrm>
            <a:off x="666462" y="502920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78296-9479-9C48-B5A5-54B5AB5679F9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84158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5256678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A7074-2E4C-984B-8651-583EDA4F7C41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1858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02526" y="62264"/>
            <a:ext cx="8458830" cy="909189"/>
          </a:xfrm>
        </p:spPr>
        <p:txBody>
          <a:bodyPr/>
          <a:lstStyle/>
          <a:p>
            <a:r>
              <a:rPr lang="en-US" altLang="en-US" sz="2800" dirty="0"/>
              <a:t>Scale-by-Scale Interpretive Recommendations: Substantive Scales</a:t>
            </a:r>
          </a:p>
        </p:txBody>
      </p:sp>
      <p:pic>
        <p:nvPicPr>
          <p:cNvPr id="3" name="Picture 2" descr="Screen Shot 2020-08-04 at 3.0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965"/>
            <a:ext cx="8327600" cy="513955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11871AF-9428-4413-B91A-A7EB8586EAAF}"/>
              </a:ext>
            </a:extLst>
          </p:cNvPr>
          <p:cNvSpPr/>
          <p:nvPr/>
        </p:nvSpPr>
        <p:spPr>
          <a:xfrm>
            <a:off x="457196" y="5734351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536A3-248C-0F44-8D16-47EF49B4D670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09454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Unit 2: Interpretation Worksheet</a:t>
            </a:r>
          </a:p>
        </p:txBody>
      </p:sp>
    </p:spTree>
    <p:extLst>
      <p:ext uri="{BB962C8B-B14F-4D97-AF65-F5344CB8AC3E}">
        <p14:creationId xmlns:p14="http://schemas.microsoft.com/office/powerpoint/2010/main" val="37404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12" y="251265"/>
            <a:ext cx="7886700" cy="642411"/>
          </a:xfrm>
        </p:spPr>
        <p:txBody>
          <a:bodyPr/>
          <a:lstStyle/>
          <a:p>
            <a:r>
              <a:rPr lang="en-US" sz="3600" dirty="0"/>
              <a:t>MMPI-3 Interpretation worksheet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Designed to facilitate interpretation following the guidelines in Chapter 5 of the </a:t>
            </a:r>
            <a:r>
              <a:rPr lang="en-US" sz="2800" i="1" dirty="0"/>
              <a:t>MMPI-3 Manual for Administration, Scoring, and Interpretation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Used in conjunction with </a:t>
            </a:r>
            <a:r>
              <a:rPr lang="en-US" sz="2800" i="1" dirty="0"/>
              <a:t>MMPI-3 T Scores (By Domain) </a:t>
            </a:r>
            <a:r>
              <a:rPr lang="en-US" sz="2800" dirty="0"/>
              <a:t>page (7) of the Score Report and Clinical Interpretive Report</a:t>
            </a:r>
          </a:p>
        </p:txBody>
      </p:sp>
    </p:spTree>
    <p:extLst>
      <p:ext uri="{BB962C8B-B14F-4D97-AF65-F5344CB8AC3E}">
        <p14:creationId xmlns:p14="http://schemas.microsoft.com/office/powerpoint/2010/main" val="3864033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918AD-E5DE-464B-AFF6-4AE02E4F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42" y="0"/>
            <a:ext cx="5521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88871"/>
          </a:xfrm>
        </p:spPr>
        <p:txBody>
          <a:bodyPr/>
          <a:lstStyle/>
          <a:p>
            <a:r>
              <a:rPr lang="en-US" altLang="en-US" sz="2800" dirty="0"/>
              <a:t>Manual for Administration, Scoring, and Interpretation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5 includes information on:</a:t>
            </a:r>
          </a:p>
          <a:p>
            <a:pPr lvl="1"/>
            <a:r>
              <a:rPr lang="en-US" dirty="0"/>
              <a:t>Structure for MMPI-3 interpretation</a:t>
            </a:r>
          </a:p>
          <a:p>
            <a:pPr lvl="1"/>
            <a:r>
              <a:rPr lang="en-US" dirty="0"/>
              <a:t>Scale-by-scale interpretive </a:t>
            </a:r>
            <a:br>
              <a:rPr lang="en-US" dirty="0"/>
            </a:br>
            <a:r>
              <a:rPr lang="en-US" dirty="0"/>
              <a:t>recommendations</a:t>
            </a:r>
          </a:p>
          <a:p>
            <a:pPr lvl="1"/>
            <a:r>
              <a:rPr lang="en-US" dirty="0"/>
              <a:t>Case illustrations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 descr="MMPI3_Covers_Final_5_22_20_front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86" y="2467429"/>
            <a:ext cx="3269467" cy="424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822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918AD-E5DE-464B-AFF6-4AE02E4F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42" y="0"/>
            <a:ext cx="5521716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817E622-266C-4C71-807E-F30481CA6DBE}"/>
              </a:ext>
            </a:extLst>
          </p:cNvPr>
          <p:cNvSpPr/>
          <p:nvPr/>
        </p:nvSpPr>
        <p:spPr>
          <a:xfrm>
            <a:off x="1985758" y="6020956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D2FA3A-CF20-460C-9B6E-436C82DA7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95" y="0"/>
            <a:ext cx="5436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064795-9C58-4B5C-820E-D4FB49AB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61" y="0"/>
            <a:ext cx="5445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44779C-A2EF-4883-A59E-FFDCEF232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2" y="0"/>
            <a:ext cx="545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72CBC-D8B9-4385-803A-CBE16016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87" y="0"/>
            <a:ext cx="5591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918AD-E5DE-464B-AFF6-4AE02E4F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42" y="0"/>
            <a:ext cx="5521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918AD-E5DE-464B-AFF6-4AE02E4F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42" y="0"/>
            <a:ext cx="552171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1E9E1F-BD73-4B15-8171-09447E7EF754}"/>
              </a:ext>
            </a:extLst>
          </p:cNvPr>
          <p:cNvSpPr/>
          <p:nvPr/>
        </p:nvSpPr>
        <p:spPr>
          <a:xfrm>
            <a:off x="3714750" y="1143001"/>
            <a:ext cx="2567354" cy="1112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9C7BD-3993-4B64-B36C-1944DC1E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0B2795-F567-477E-BD55-5AF1DDDC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AEB40-C81B-4769-B589-30DF8630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556" y="6368551"/>
            <a:ext cx="8750175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52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the worksheet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333"/>
            <a:ext cx="7886700" cy="4737630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sz="2800" dirty="0"/>
              <a:t>When first learning to interpret the </a:t>
            </a:r>
            <a:br>
              <a:rPr lang="en-US" sz="2800" dirty="0"/>
            </a:br>
            <a:r>
              <a:rPr lang="en-US" sz="2800" dirty="0"/>
              <a:t>MMPI-3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If you do not routinely use the MMPI-3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When you want to be sure not to miss any important interpretive information</a:t>
            </a:r>
          </a:p>
          <a:p>
            <a:pPr>
              <a:buClr>
                <a:srgbClr val="1B6A7F"/>
              </a:buClr>
            </a:pPr>
            <a:r>
              <a:rPr lang="en-US" sz="2800" dirty="0"/>
              <a:t>If you want all the interpretive guidance available in the MMPI-3 Interpretive Report for Clinical Settings</a:t>
            </a:r>
          </a:p>
        </p:txBody>
      </p:sp>
    </p:spTree>
    <p:extLst>
      <p:ext uri="{BB962C8B-B14F-4D97-AF65-F5344CB8AC3E}">
        <p14:creationId xmlns:p14="http://schemas.microsoft.com/office/powerpoint/2010/main" val="3325094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Unit 3: Validity Indicators</a:t>
            </a:r>
          </a:p>
        </p:txBody>
      </p:sp>
    </p:spTree>
    <p:extLst>
      <p:ext uri="{BB962C8B-B14F-4D97-AF65-F5344CB8AC3E}">
        <p14:creationId xmlns:p14="http://schemas.microsoft.com/office/powerpoint/2010/main" val="2143987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Two uses of “Validity”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83640"/>
            <a:ext cx="4792133" cy="4970975"/>
          </a:xfrm>
        </p:spPr>
        <p:txBody>
          <a:bodyPr/>
          <a:lstStyle/>
          <a:p>
            <a:pPr>
              <a:buClr>
                <a:srgbClr val="1B6A7F"/>
              </a:buClr>
            </a:pPr>
            <a:r>
              <a:rPr lang="en-US" dirty="0"/>
              <a:t>Instrument validity</a:t>
            </a:r>
          </a:p>
          <a:p>
            <a:pPr lvl="1">
              <a:buClr>
                <a:srgbClr val="1B6A7F"/>
              </a:buClr>
            </a:pPr>
            <a:r>
              <a:rPr lang="en-US" dirty="0"/>
              <a:t>Refers to the psychometric properties of scale scores</a:t>
            </a:r>
          </a:p>
          <a:p>
            <a:pPr lvl="2">
              <a:spcBef>
                <a:spcPts val="300"/>
              </a:spcBef>
              <a:buClr>
                <a:srgbClr val="1B6A7F"/>
              </a:buClr>
            </a:pPr>
            <a:r>
              <a:rPr lang="en-US" dirty="0"/>
              <a:t>Concurrent validity</a:t>
            </a:r>
          </a:p>
          <a:p>
            <a:pPr lvl="2">
              <a:spcBef>
                <a:spcPts val="300"/>
              </a:spcBef>
              <a:buClr>
                <a:srgbClr val="1B6A7F"/>
              </a:buClr>
            </a:pPr>
            <a:r>
              <a:rPr lang="en-US" dirty="0"/>
              <a:t>Predictive validity</a:t>
            </a:r>
          </a:p>
          <a:p>
            <a:pPr lvl="2">
              <a:spcBef>
                <a:spcPts val="300"/>
              </a:spcBef>
              <a:buClr>
                <a:srgbClr val="1B6A7F"/>
              </a:buClr>
            </a:pPr>
            <a:r>
              <a:rPr lang="en-US" dirty="0"/>
              <a:t>Discriminant validity</a:t>
            </a:r>
          </a:p>
          <a:p>
            <a:pPr lvl="1">
              <a:buClr>
                <a:srgbClr val="1B6A7F"/>
              </a:buClr>
            </a:pPr>
            <a:r>
              <a:rPr lang="en-US" dirty="0"/>
              <a:t>Information about this type of validity should influence test selection/use decisions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9068" y="1183640"/>
            <a:ext cx="4334933" cy="48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175"/>
              </a:spcBef>
              <a:spcAft>
                <a:spcPct val="0"/>
              </a:spcAft>
              <a:buClr>
                <a:srgbClr val="005A7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/>
                <a:ea typeface="Verdana" panose="020B0604030504040204" pitchFamily="34" charset="0"/>
                <a:cs typeface="Tw Cen MT"/>
              </a:rPr>
              <a:t>Protocol validity</a:t>
            </a:r>
          </a:p>
          <a:p>
            <a:pPr marL="688975" lvl="1" indent="-231775">
              <a:spcBef>
                <a:spcPts val="1175"/>
              </a:spcBef>
              <a:buClr>
                <a:srgbClr val="005A7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w Cen MT"/>
                <a:ea typeface="Verdana" panose="020B0604030504040204" pitchFamily="34" charset="0"/>
                <a:cs typeface="Tw Cen MT"/>
              </a:rPr>
              <a:t>A protocol (test that an individual takes) may be invalid, regardless of instrument validity</a:t>
            </a:r>
          </a:p>
          <a:p>
            <a:pPr marL="688975" lvl="1" indent="-231775">
              <a:spcBef>
                <a:spcPts val="1175"/>
              </a:spcBef>
              <a:buClr>
                <a:srgbClr val="005A7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w Cen MT"/>
                <a:ea typeface="Verdana" panose="020B0604030504040204" pitchFamily="34" charset="0"/>
                <a:cs typeface="Tw Cen MT"/>
              </a:rPr>
              <a:t>Several threats to protocol validity exist</a:t>
            </a:r>
          </a:p>
          <a:p>
            <a:pPr marL="688975" lvl="1" indent="-231775">
              <a:spcBef>
                <a:spcPts val="1175"/>
              </a:spcBef>
              <a:buClr>
                <a:srgbClr val="797A7D"/>
              </a:buClr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48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Protocol Validity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4506"/>
            <a:ext cx="8229600" cy="6522098"/>
          </a:xfrm>
        </p:spPr>
        <p:txBody>
          <a:bodyPr/>
          <a:lstStyle/>
          <a:p>
            <a:pPr>
              <a:spcBef>
                <a:spcPts val="300"/>
              </a:spcBef>
              <a:buFont typeface="Arial"/>
              <a:buChar char="•"/>
            </a:pPr>
            <a:r>
              <a:rPr lang="en-US" dirty="0"/>
              <a:t> Non-Content Based</a:t>
            </a:r>
          </a:p>
          <a:p>
            <a:pPr lvl="1">
              <a:spcBef>
                <a:spcPts val="300"/>
              </a:spcBef>
              <a:buFont typeface="Arial"/>
              <a:buChar char="•"/>
            </a:pPr>
            <a:r>
              <a:rPr lang="en-US" dirty="0"/>
              <a:t>Non-responding</a:t>
            </a:r>
          </a:p>
          <a:p>
            <a:pPr lvl="1">
              <a:spcBef>
                <a:spcPts val="300"/>
              </a:spcBef>
              <a:buFont typeface="Arial"/>
              <a:buChar char="•"/>
            </a:pPr>
            <a:r>
              <a:rPr lang="en-US" dirty="0"/>
              <a:t>Random Responding</a:t>
            </a:r>
          </a:p>
          <a:p>
            <a:pPr lvl="1">
              <a:spcBef>
                <a:spcPts val="300"/>
              </a:spcBef>
              <a:buFont typeface="Arial"/>
              <a:buChar char="•"/>
            </a:pPr>
            <a:r>
              <a:rPr lang="en-US" dirty="0"/>
              <a:t>Fixed Responding </a:t>
            </a:r>
          </a:p>
          <a:p>
            <a:pPr>
              <a:spcBef>
                <a:spcPts val="300"/>
              </a:spcBef>
              <a:buFont typeface="Arial"/>
              <a:buChar char="•"/>
            </a:pPr>
            <a:r>
              <a:rPr lang="en-US" kern="0" dirty="0"/>
              <a:t>Content-Based Invalid Responding</a:t>
            </a:r>
          </a:p>
          <a:p>
            <a:pPr lvl="1">
              <a:spcBef>
                <a:spcPts val="300"/>
              </a:spcBef>
              <a:buFont typeface="Arial"/>
              <a:buChar char="•"/>
            </a:pPr>
            <a:r>
              <a:rPr lang="en-US" kern="0" dirty="0"/>
              <a:t>Over-Reporting</a:t>
            </a:r>
          </a:p>
          <a:p>
            <a:pPr lvl="2">
              <a:spcBef>
                <a:spcPts val="300"/>
              </a:spcBef>
              <a:buFont typeface="Arial"/>
              <a:buChar char="•"/>
            </a:pPr>
            <a:r>
              <a:rPr lang="en-US" kern="0" dirty="0"/>
              <a:t>Intentional</a:t>
            </a:r>
          </a:p>
          <a:p>
            <a:pPr lvl="3">
              <a:spcBef>
                <a:spcPts val="300"/>
              </a:spcBef>
              <a:buFont typeface="Arial"/>
              <a:buChar char="•"/>
            </a:pPr>
            <a:r>
              <a:rPr lang="en-US" sz="1600" kern="0" dirty="0"/>
              <a:t>Exaggeration / Fabrication</a:t>
            </a:r>
          </a:p>
          <a:p>
            <a:pPr lvl="2">
              <a:spcBef>
                <a:spcPts val="300"/>
              </a:spcBef>
              <a:buFont typeface="Arial"/>
              <a:buChar char="•"/>
            </a:pPr>
            <a:r>
              <a:rPr lang="en-US" sz="2200" kern="0" dirty="0"/>
              <a:t>Unintentional</a:t>
            </a:r>
            <a:endParaRPr lang="en-US" kern="0" dirty="0"/>
          </a:p>
          <a:p>
            <a:pPr lvl="1">
              <a:spcBef>
                <a:spcPts val="300"/>
              </a:spcBef>
              <a:buFont typeface="Arial"/>
              <a:buChar char="•"/>
            </a:pPr>
            <a:r>
              <a:rPr lang="en-US" kern="0" dirty="0"/>
              <a:t>Under-Reporting</a:t>
            </a:r>
          </a:p>
          <a:p>
            <a:pPr lvl="2">
              <a:spcBef>
                <a:spcPts val="300"/>
              </a:spcBef>
              <a:buFont typeface="Arial"/>
              <a:buChar char="•"/>
            </a:pPr>
            <a:r>
              <a:rPr lang="en-US" kern="0" dirty="0"/>
              <a:t>Intentional</a:t>
            </a:r>
          </a:p>
          <a:p>
            <a:pPr lvl="3">
              <a:spcBef>
                <a:spcPts val="300"/>
              </a:spcBef>
              <a:buFont typeface="Arial"/>
              <a:buChar char="•"/>
            </a:pPr>
            <a:r>
              <a:rPr lang="en-US" sz="1600" kern="0" dirty="0"/>
              <a:t>Minimization / Denial</a:t>
            </a:r>
          </a:p>
          <a:p>
            <a:pPr lvl="2">
              <a:spcBef>
                <a:spcPts val="300"/>
              </a:spcBef>
              <a:buFont typeface="Arial"/>
              <a:buChar char="•"/>
            </a:pPr>
            <a:r>
              <a:rPr lang="en-US" sz="2200" kern="0" dirty="0"/>
              <a:t>Unintentional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03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MMPI-3 Validity Scales</a:t>
            </a:r>
            <a:r>
              <a:rPr lang="en-US" sz="40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37895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CRIN 	</a:t>
            </a:r>
            <a:r>
              <a:rPr lang="en-US" sz="3200" b="1" dirty="0"/>
              <a:t>Combined Response Inconsistency </a:t>
            </a:r>
            <a:r>
              <a:rPr lang="en-US" sz="3200" dirty="0"/>
              <a:t>– Combination of variable and 	fixed inconsistent responding</a:t>
            </a:r>
          </a:p>
          <a:p>
            <a:r>
              <a:rPr lang="en-US" sz="3200" dirty="0"/>
              <a:t>VRIN  </a:t>
            </a:r>
            <a:r>
              <a:rPr lang="en-US" sz="3200" b="1" dirty="0"/>
              <a:t>Variable Response Inconsistency</a:t>
            </a:r>
            <a:r>
              <a:rPr lang="en-US" sz="3200" dirty="0"/>
              <a:t> – Variable inconsistent responding </a:t>
            </a:r>
          </a:p>
          <a:p>
            <a:r>
              <a:rPr lang="en-US" sz="3200" dirty="0"/>
              <a:t>TRIN 	</a:t>
            </a:r>
            <a:r>
              <a:rPr lang="en-US" sz="3200" b="1" dirty="0"/>
              <a:t>True Response Inconsistency </a:t>
            </a:r>
            <a:r>
              <a:rPr lang="en-US" sz="3200" dirty="0"/>
              <a:t>– Fixed inconsistent responding </a:t>
            </a:r>
          </a:p>
          <a:p>
            <a:r>
              <a:rPr lang="en-US" sz="3200" dirty="0"/>
              <a:t>F 	</a:t>
            </a:r>
            <a:r>
              <a:rPr lang="en-US" sz="3200" b="1" dirty="0"/>
              <a:t>Infrequent Responses </a:t>
            </a:r>
            <a:r>
              <a:rPr lang="en-US" sz="3200" dirty="0"/>
              <a:t>– Responses infrequent in the general population</a:t>
            </a:r>
          </a:p>
          <a:p>
            <a:r>
              <a:rPr lang="en-US" sz="3200" dirty="0" err="1"/>
              <a:t>Fp</a:t>
            </a:r>
            <a:r>
              <a:rPr lang="en-US" sz="3200" dirty="0"/>
              <a:t>	</a:t>
            </a:r>
            <a:r>
              <a:rPr lang="en-US" sz="3200" b="1" dirty="0"/>
              <a:t>Infrequent Psychopathology Responses</a:t>
            </a:r>
            <a:r>
              <a:rPr lang="en-US" sz="3200" dirty="0"/>
              <a:t> – Responses infrequent in 	psychiatric populations </a:t>
            </a:r>
          </a:p>
          <a:p>
            <a:r>
              <a:rPr lang="en-US" sz="3200" dirty="0"/>
              <a:t>Fs	</a:t>
            </a:r>
            <a:r>
              <a:rPr lang="en-US" sz="3200" b="1" dirty="0"/>
              <a:t>Infrequent Somatic Responses </a:t>
            </a:r>
            <a:r>
              <a:rPr lang="en-US" sz="3200" dirty="0"/>
              <a:t>– Somatic complaints infrequent in 	medical patient populations</a:t>
            </a:r>
          </a:p>
          <a:p>
            <a:r>
              <a:rPr lang="en-US" sz="3200" dirty="0"/>
              <a:t>FBS	</a:t>
            </a:r>
            <a:r>
              <a:rPr lang="en-US" sz="3200" b="1" dirty="0"/>
              <a:t>Symptom Validity Scale </a:t>
            </a:r>
            <a:r>
              <a:rPr lang="en-US" sz="3200" dirty="0"/>
              <a:t>– Noncredible somatic and cognitive 	complaints</a:t>
            </a:r>
          </a:p>
          <a:p>
            <a:r>
              <a:rPr lang="en-US" sz="3200" dirty="0"/>
              <a:t>RBS	</a:t>
            </a:r>
            <a:r>
              <a:rPr lang="en-US" sz="3200" b="1" dirty="0"/>
              <a:t>Response Bias Scale </a:t>
            </a:r>
            <a:r>
              <a:rPr lang="en-US" sz="3200" dirty="0"/>
              <a:t>– Exaggerated memory complaints</a:t>
            </a:r>
          </a:p>
          <a:p>
            <a:r>
              <a:rPr lang="en-US" sz="3200" dirty="0"/>
              <a:t>L	</a:t>
            </a:r>
            <a:r>
              <a:rPr lang="en-US" sz="3200" b="1" dirty="0"/>
              <a:t>Uncommon Virtues </a:t>
            </a:r>
            <a:r>
              <a:rPr lang="en-US" dirty="0"/>
              <a:t>– </a:t>
            </a:r>
            <a:r>
              <a:rPr lang="en-US" sz="3200" dirty="0"/>
              <a:t>Rarely claimed moral attributes or activities</a:t>
            </a:r>
          </a:p>
          <a:p>
            <a:r>
              <a:rPr lang="en-US" sz="3200" dirty="0"/>
              <a:t>K	</a:t>
            </a:r>
            <a:r>
              <a:rPr lang="en-US" sz="3200" b="1" dirty="0"/>
              <a:t>Adjustment Validity </a:t>
            </a:r>
            <a:r>
              <a:rPr lang="en-US" sz="3200" dirty="0"/>
              <a:t>– Claims of uncommonly high level of 	psychological adjustment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998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Protocol Validity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4506"/>
            <a:ext cx="8229600" cy="6522098"/>
          </a:xfrm>
        </p:spPr>
        <p:txBody>
          <a:bodyPr/>
          <a:lstStyle/>
          <a:p>
            <a:pPr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 Challenge to MMPI-3 Validity Scale interpretation:</a:t>
            </a:r>
          </a:p>
          <a:p>
            <a:pPr lvl="1">
              <a:spcBef>
                <a:spcPts val="300"/>
              </a:spcBef>
              <a:buFont typeface="Arial"/>
              <a:buChar char="•"/>
            </a:pPr>
            <a:r>
              <a:rPr lang="en-US" dirty="0"/>
              <a:t>Confounds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Font typeface="Arial"/>
              <a:buChar char="•"/>
            </a:pPr>
            <a:endParaRPr lang="en-US" sz="2200" kern="0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C745B-5314-0A41-BD1B-A2EB40F1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D26A2-ACB5-3344-A354-44D15079DA91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6763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1C7A97-30DC-F448-A3C9-CF472B640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7" name="Arrow: Right 1">
            <a:extLst>
              <a:ext uri="{FF2B5EF4-FFF2-40B4-BE49-F238E27FC236}">
                <a16:creationId xmlns:a16="http://schemas.microsoft.com/office/drawing/2014/main" id="{7B2272A2-0B37-4945-869B-CB40E50BE7D5}"/>
              </a:ext>
            </a:extLst>
          </p:cNvPr>
          <p:cNvSpPr/>
          <p:nvPr/>
        </p:nvSpPr>
        <p:spPr>
          <a:xfrm>
            <a:off x="135473" y="179916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4BE0D-867A-9646-81B1-5E50940F2288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0740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B44A8-A52A-B442-AC22-852C042E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E840364F-2453-E547-A73D-849169901B9D}"/>
              </a:ext>
            </a:extLst>
          </p:cNvPr>
          <p:cNvSpPr/>
          <p:nvPr/>
        </p:nvSpPr>
        <p:spPr>
          <a:xfrm>
            <a:off x="325969" y="204893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6720D-BB62-9A4C-8682-9499B9A6F7A1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9762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DD26A2-ACB5-3344-A354-44D15079DA91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90CD1-ABF8-A242-B185-B3771E21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EE7A91B1-C46D-AF48-B6C5-B7886D3B9B26}"/>
              </a:ext>
            </a:extLst>
          </p:cNvPr>
          <p:cNvSpPr/>
          <p:nvPr/>
        </p:nvSpPr>
        <p:spPr>
          <a:xfrm>
            <a:off x="325969" y="204893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C3DF7D-6620-D54B-A477-7305D28F6E9B}"/>
              </a:ext>
            </a:extLst>
          </p:cNvPr>
          <p:cNvSpPr/>
          <p:nvPr/>
        </p:nvSpPr>
        <p:spPr>
          <a:xfrm rot="5400000">
            <a:off x="3056455" y="177376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282891" y="1546744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51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83C9B-A7E1-8943-BC5C-563803E6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86C246E8-92E7-0247-9463-211333C2AC6B}"/>
              </a:ext>
            </a:extLst>
          </p:cNvPr>
          <p:cNvSpPr/>
          <p:nvPr/>
        </p:nvSpPr>
        <p:spPr>
          <a:xfrm>
            <a:off x="325969" y="204893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0AA340A-0BA0-0343-8209-77C8CEA7F0B6}"/>
              </a:ext>
            </a:extLst>
          </p:cNvPr>
          <p:cNvSpPr/>
          <p:nvPr/>
        </p:nvSpPr>
        <p:spPr>
          <a:xfrm rot="5400000">
            <a:off x="3056455" y="177376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2">
            <a:extLst>
              <a:ext uri="{FF2B5EF4-FFF2-40B4-BE49-F238E27FC236}">
                <a16:creationId xmlns:a16="http://schemas.microsoft.com/office/drawing/2014/main" id="{A23D1B02-7DAF-8441-922F-72E3E4A16DA7}"/>
              </a:ext>
            </a:extLst>
          </p:cNvPr>
          <p:cNvSpPr/>
          <p:nvPr/>
        </p:nvSpPr>
        <p:spPr>
          <a:xfrm rot="5400000">
            <a:off x="3598320" y="177376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91F16-AAC4-5745-B8AB-395E01A13FB1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446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3150C-D0C7-E942-8BF6-9F17DB0F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F739D99E-467A-3440-8435-E033F0347C8B}"/>
              </a:ext>
            </a:extLst>
          </p:cNvPr>
          <p:cNvSpPr/>
          <p:nvPr/>
        </p:nvSpPr>
        <p:spPr>
          <a:xfrm>
            <a:off x="325969" y="204893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6A7A51D-D028-E447-B727-6D2DA851773B}"/>
              </a:ext>
            </a:extLst>
          </p:cNvPr>
          <p:cNvSpPr/>
          <p:nvPr/>
        </p:nvSpPr>
        <p:spPr>
          <a:xfrm rot="5400000">
            <a:off x="3056455" y="177376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2">
            <a:extLst>
              <a:ext uri="{FF2B5EF4-FFF2-40B4-BE49-F238E27FC236}">
                <a16:creationId xmlns:a16="http://schemas.microsoft.com/office/drawing/2014/main" id="{D49ED309-A16F-5744-BB47-E946ECF9294C}"/>
              </a:ext>
            </a:extLst>
          </p:cNvPr>
          <p:cNvSpPr/>
          <p:nvPr/>
        </p:nvSpPr>
        <p:spPr>
          <a:xfrm rot="5400000">
            <a:off x="3598320" y="177376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C60E49-14FA-CA45-B070-4EADD7E5F0CF}"/>
              </a:ext>
            </a:extLst>
          </p:cNvPr>
          <p:cNvSpPr/>
          <p:nvPr/>
        </p:nvSpPr>
        <p:spPr>
          <a:xfrm rot="5400000">
            <a:off x="5422872" y="5333976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67DEA-7A7C-F24A-91E2-1C74AE16F954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6155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F0405-44D3-6B41-B875-6E6AD51D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A520FECE-509B-9541-AC35-373FD5B7C6B4}"/>
              </a:ext>
            </a:extLst>
          </p:cNvPr>
          <p:cNvSpPr/>
          <p:nvPr/>
        </p:nvSpPr>
        <p:spPr>
          <a:xfrm>
            <a:off x="325969" y="2277534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E2F24-3DD4-B84B-8E1C-CC6C4576E39D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36829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81D2B-AF7A-B740-A2E6-E3F9D106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805525A9-5126-EC49-A8AC-01A757791443}"/>
              </a:ext>
            </a:extLst>
          </p:cNvPr>
          <p:cNvSpPr/>
          <p:nvPr/>
        </p:nvSpPr>
        <p:spPr>
          <a:xfrm>
            <a:off x="325969" y="2277534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DAFBE34C-0B7F-5D46-B8E9-DEE508207967}"/>
              </a:ext>
            </a:extLst>
          </p:cNvPr>
          <p:cNvSpPr/>
          <p:nvPr/>
        </p:nvSpPr>
        <p:spPr>
          <a:xfrm rot="5400000">
            <a:off x="3615252" y="2019300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755A6C-383B-694F-B2F3-F59FE749A3C0}"/>
              </a:ext>
            </a:extLst>
          </p:cNvPr>
          <p:cNvSpPr/>
          <p:nvPr/>
        </p:nvSpPr>
        <p:spPr>
          <a:xfrm rot="5400000">
            <a:off x="4203690" y="201930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C7AA1-053C-3E47-876D-11CA8F8C15CD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0070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747CC-B6A6-A547-A3E1-37506822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E68CA33C-9A45-DB49-88FE-AAC929CB4087}"/>
              </a:ext>
            </a:extLst>
          </p:cNvPr>
          <p:cNvSpPr/>
          <p:nvPr/>
        </p:nvSpPr>
        <p:spPr>
          <a:xfrm>
            <a:off x="325969" y="2277534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2928C5BA-E5CD-3A46-85AF-DC42EE6E544F}"/>
              </a:ext>
            </a:extLst>
          </p:cNvPr>
          <p:cNvSpPr/>
          <p:nvPr/>
        </p:nvSpPr>
        <p:spPr>
          <a:xfrm>
            <a:off x="5041887" y="229658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4">
            <a:extLst>
              <a:ext uri="{FF2B5EF4-FFF2-40B4-BE49-F238E27FC236}">
                <a16:creationId xmlns:a16="http://schemas.microsoft.com/office/drawing/2014/main" id="{83722BA8-4F22-3246-BDC5-4B1023ABC0C4}"/>
              </a:ext>
            </a:extLst>
          </p:cNvPr>
          <p:cNvSpPr/>
          <p:nvPr/>
        </p:nvSpPr>
        <p:spPr>
          <a:xfrm rot="5400000">
            <a:off x="2933694" y="531918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76004-11BC-BB4E-8329-FFA645D88C15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5081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67C97-6D5C-A948-8DE2-121D6561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2284A767-F67B-214F-962F-500BECF72F06}"/>
              </a:ext>
            </a:extLst>
          </p:cNvPr>
          <p:cNvSpPr/>
          <p:nvPr/>
        </p:nvSpPr>
        <p:spPr>
          <a:xfrm>
            <a:off x="325969" y="253999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BE0940AC-1E9F-284B-8C79-7F049B9C9E3D}"/>
              </a:ext>
            </a:extLst>
          </p:cNvPr>
          <p:cNvSpPr/>
          <p:nvPr/>
        </p:nvSpPr>
        <p:spPr>
          <a:xfrm>
            <a:off x="3987778" y="2548474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620FD-6F37-CB4B-9CAF-926BDA2F3B1A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30097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033B8-8B1B-2348-A474-FBAEAFFF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BAA8BAC7-68B0-1B4E-8D4C-93B93DBB43CC}"/>
              </a:ext>
            </a:extLst>
          </p:cNvPr>
          <p:cNvSpPr/>
          <p:nvPr/>
        </p:nvSpPr>
        <p:spPr>
          <a:xfrm>
            <a:off x="325969" y="279822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2DA31BA6-0C20-C941-9576-DF88CFD8D2FD}"/>
              </a:ext>
            </a:extLst>
          </p:cNvPr>
          <p:cNvSpPr/>
          <p:nvPr/>
        </p:nvSpPr>
        <p:spPr>
          <a:xfrm>
            <a:off x="4571979" y="2794008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699F7-FD3D-1840-B14B-44A278D77C99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406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14A0C-8EB8-7742-9E9D-EBBB86E2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CEEDC07B-E738-3B4A-B26E-465F9FC17DF5}"/>
              </a:ext>
            </a:extLst>
          </p:cNvPr>
          <p:cNvSpPr/>
          <p:nvPr/>
        </p:nvSpPr>
        <p:spPr>
          <a:xfrm>
            <a:off x="325969" y="279822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B25030A9-F4E1-7046-95D5-765E27ECFE66}"/>
              </a:ext>
            </a:extLst>
          </p:cNvPr>
          <p:cNvSpPr/>
          <p:nvPr/>
        </p:nvSpPr>
        <p:spPr>
          <a:xfrm rot="5400000">
            <a:off x="7962852" y="2611976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id="{C605F8E0-BDBC-0346-B7C3-9F3E40ECADD4}"/>
              </a:ext>
            </a:extLst>
          </p:cNvPr>
          <p:cNvSpPr/>
          <p:nvPr/>
        </p:nvSpPr>
        <p:spPr>
          <a:xfrm rot="5400000">
            <a:off x="8453919" y="2611976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57465-5D0F-6146-A800-915477CD641D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7898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9D262-CEE4-CD4B-A4E7-3B362D82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4D86BCA9-07AA-1B4D-AC46-08E8F56C4DCE}"/>
              </a:ext>
            </a:extLst>
          </p:cNvPr>
          <p:cNvSpPr/>
          <p:nvPr/>
        </p:nvSpPr>
        <p:spPr>
          <a:xfrm>
            <a:off x="325969" y="3039533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051D6724-8284-4F4B-996B-0C980664CC2C}"/>
              </a:ext>
            </a:extLst>
          </p:cNvPr>
          <p:cNvSpPr/>
          <p:nvPr/>
        </p:nvSpPr>
        <p:spPr>
          <a:xfrm rot="5400000">
            <a:off x="7962852" y="2810938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id="{606A0B82-6A64-394E-AFCF-F1A708CF8433}"/>
              </a:ext>
            </a:extLst>
          </p:cNvPr>
          <p:cNvSpPr/>
          <p:nvPr/>
        </p:nvSpPr>
        <p:spPr>
          <a:xfrm rot="5400000">
            <a:off x="8453919" y="2819408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99942B07-2747-A146-B9D9-67547AF1F46D}"/>
              </a:ext>
            </a:extLst>
          </p:cNvPr>
          <p:cNvSpPr/>
          <p:nvPr/>
        </p:nvSpPr>
        <p:spPr>
          <a:xfrm>
            <a:off x="4567741" y="3048002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CFA7B-BAF4-2C41-9DC4-5ECFA0DECF83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4079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A0DC8-AE4C-124C-9D42-0D5BAF11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487ADE32-0F72-6A40-8980-52F9ADD62D49}"/>
              </a:ext>
            </a:extLst>
          </p:cNvPr>
          <p:cNvSpPr/>
          <p:nvPr/>
        </p:nvSpPr>
        <p:spPr>
          <a:xfrm>
            <a:off x="135473" y="3276596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B9385-2BFE-0846-A288-6D084FE438F4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31099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282891" y="1546744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D9401D2-490E-4E19-BA71-371C0C0DFDA0}"/>
              </a:ext>
            </a:extLst>
          </p:cNvPr>
          <p:cNvSpPr/>
          <p:nvPr/>
        </p:nvSpPr>
        <p:spPr>
          <a:xfrm>
            <a:off x="4328638" y="1539918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67BD-4F3A-7840-B13D-76F593562E0B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754983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C5917-DAB8-7A4D-B4CB-9E95F88E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A604195D-B345-B447-9226-9EC27708C7DD}"/>
              </a:ext>
            </a:extLst>
          </p:cNvPr>
          <p:cNvSpPr/>
          <p:nvPr/>
        </p:nvSpPr>
        <p:spPr>
          <a:xfrm>
            <a:off x="325969" y="353059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3851A828-4ED7-A042-847F-83DCC5DEE349}"/>
              </a:ext>
            </a:extLst>
          </p:cNvPr>
          <p:cNvSpPr/>
          <p:nvPr/>
        </p:nvSpPr>
        <p:spPr>
          <a:xfrm rot="5400000">
            <a:off x="5837731" y="328083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id="{31D612A1-1149-234C-A56E-BBD9F65C4371}"/>
              </a:ext>
            </a:extLst>
          </p:cNvPr>
          <p:cNvSpPr/>
          <p:nvPr/>
        </p:nvSpPr>
        <p:spPr>
          <a:xfrm rot="5400000">
            <a:off x="6375361" y="328084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847A780F-C5E0-1347-97AD-ECEADD48D78E}"/>
              </a:ext>
            </a:extLst>
          </p:cNvPr>
          <p:cNvSpPr/>
          <p:nvPr/>
        </p:nvSpPr>
        <p:spPr>
          <a:xfrm rot="5400000">
            <a:off x="5329741" y="3289298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id="{BFA95DBA-E922-804D-89BB-7E0CCCD11037}"/>
              </a:ext>
            </a:extLst>
          </p:cNvPr>
          <p:cNvSpPr/>
          <p:nvPr/>
        </p:nvSpPr>
        <p:spPr>
          <a:xfrm rot="5400000">
            <a:off x="6917230" y="328507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CA0F60B-F1DD-A245-BCBC-40FA9AAF1C5B}"/>
              </a:ext>
            </a:extLst>
          </p:cNvPr>
          <p:cNvSpPr/>
          <p:nvPr/>
        </p:nvSpPr>
        <p:spPr>
          <a:xfrm rot="5400000">
            <a:off x="7446392" y="3285083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AAB05-B2BB-5D4B-B3B6-013005034F29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3917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326E8-A943-4D43-8679-9E49321E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31B0DF0B-3EC2-534B-AAFE-ED4050CDC816}"/>
              </a:ext>
            </a:extLst>
          </p:cNvPr>
          <p:cNvSpPr/>
          <p:nvPr/>
        </p:nvSpPr>
        <p:spPr>
          <a:xfrm>
            <a:off x="325969" y="3784598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7">
            <a:extLst>
              <a:ext uri="{FF2B5EF4-FFF2-40B4-BE49-F238E27FC236}">
                <a16:creationId xmlns:a16="http://schemas.microsoft.com/office/drawing/2014/main" id="{A415826C-4B45-3046-BEAA-848296F8653D}"/>
              </a:ext>
            </a:extLst>
          </p:cNvPr>
          <p:cNvSpPr/>
          <p:nvPr/>
        </p:nvSpPr>
        <p:spPr>
          <a:xfrm rot="5400000">
            <a:off x="7958629" y="353483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3CE1FD3F-357C-3743-A72B-3A28422C1F22}"/>
              </a:ext>
            </a:extLst>
          </p:cNvPr>
          <p:cNvSpPr/>
          <p:nvPr/>
        </p:nvSpPr>
        <p:spPr>
          <a:xfrm rot="5400000">
            <a:off x="8453924" y="353061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90ED4-13DC-0D44-9730-263B9D79E904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427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C3967-D782-464E-8914-ABDBEE4E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15433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931C87E0-5BF5-D641-AE34-CA1A35F257C5}"/>
              </a:ext>
            </a:extLst>
          </p:cNvPr>
          <p:cNvSpPr/>
          <p:nvPr/>
        </p:nvSpPr>
        <p:spPr>
          <a:xfrm>
            <a:off x="651938" y="401319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FF0AC-F986-114A-B2E7-21A462BC6202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4188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129F4-1424-E042-B53D-3697EB21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C06384BF-4C1C-BF47-A0E3-507E437A05E6}"/>
              </a:ext>
            </a:extLst>
          </p:cNvPr>
          <p:cNvSpPr/>
          <p:nvPr/>
        </p:nvSpPr>
        <p:spPr>
          <a:xfrm>
            <a:off x="131234" y="4271432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E3D475AA-6A8D-E14C-9942-5E412898CE98}"/>
              </a:ext>
            </a:extLst>
          </p:cNvPr>
          <p:cNvSpPr/>
          <p:nvPr/>
        </p:nvSpPr>
        <p:spPr>
          <a:xfrm rot="5400000">
            <a:off x="5837731" y="403860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id="{AF5B5450-A916-CC4E-9E83-228F263B0A39}"/>
              </a:ext>
            </a:extLst>
          </p:cNvPr>
          <p:cNvSpPr/>
          <p:nvPr/>
        </p:nvSpPr>
        <p:spPr>
          <a:xfrm rot="5400000">
            <a:off x="6383833" y="4047063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48E6A9D9-A3EC-744A-9FD2-97180D386F39}"/>
              </a:ext>
            </a:extLst>
          </p:cNvPr>
          <p:cNvSpPr/>
          <p:nvPr/>
        </p:nvSpPr>
        <p:spPr>
          <a:xfrm rot="5400000">
            <a:off x="5329741" y="4051290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id="{4B76D262-96FB-A542-BEAA-A233F4B8D8CF}"/>
              </a:ext>
            </a:extLst>
          </p:cNvPr>
          <p:cNvSpPr/>
          <p:nvPr/>
        </p:nvSpPr>
        <p:spPr>
          <a:xfrm rot="5400000">
            <a:off x="6917230" y="403860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0A3FE8C-4B5A-A943-8796-20F8442B3E21}"/>
              </a:ext>
            </a:extLst>
          </p:cNvPr>
          <p:cNvSpPr/>
          <p:nvPr/>
        </p:nvSpPr>
        <p:spPr>
          <a:xfrm rot="5400000">
            <a:off x="7446392" y="405978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06B78-D9F8-5B4E-AB5E-725CE1010E7A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0083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A764F-8D74-A248-AAE6-B2727337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C41531C5-79F4-A147-AC24-3A2DF0BB9623}"/>
              </a:ext>
            </a:extLst>
          </p:cNvPr>
          <p:cNvSpPr/>
          <p:nvPr/>
        </p:nvSpPr>
        <p:spPr>
          <a:xfrm>
            <a:off x="131234" y="452543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5432C3-0804-9A4B-93BF-DBCDC206A982}"/>
              </a:ext>
            </a:extLst>
          </p:cNvPr>
          <p:cNvSpPr/>
          <p:nvPr/>
        </p:nvSpPr>
        <p:spPr>
          <a:xfrm rot="16200000">
            <a:off x="6383833" y="475402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7">
            <a:extLst>
              <a:ext uri="{FF2B5EF4-FFF2-40B4-BE49-F238E27FC236}">
                <a16:creationId xmlns:a16="http://schemas.microsoft.com/office/drawing/2014/main" id="{DBDAE2AB-6F34-FD4E-AF7E-F563FE92F11A}"/>
              </a:ext>
            </a:extLst>
          </p:cNvPr>
          <p:cNvSpPr/>
          <p:nvPr/>
        </p:nvSpPr>
        <p:spPr>
          <a:xfrm rot="16200000">
            <a:off x="6917230" y="4745567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08A11-9BC4-E348-9245-4676EA2000EA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481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A1AF99-B8C6-F849-86BC-DB0D199B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15B90010-FF34-C94C-92C5-39AA08CAFCB9}"/>
              </a:ext>
            </a:extLst>
          </p:cNvPr>
          <p:cNvSpPr/>
          <p:nvPr/>
        </p:nvSpPr>
        <p:spPr>
          <a:xfrm>
            <a:off x="131234" y="4745566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7">
            <a:extLst>
              <a:ext uri="{FF2B5EF4-FFF2-40B4-BE49-F238E27FC236}">
                <a16:creationId xmlns:a16="http://schemas.microsoft.com/office/drawing/2014/main" id="{A1289FD2-65BA-D445-A7E7-9B0EA57FA06D}"/>
              </a:ext>
            </a:extLst>
          </p:cNvPr>
          <p:cNvSpPr/>
          <p:nvPr/>
        </p:nvSpPr>
        <p:spPr>
          <a:xfrm rot="5400000">
            <a:off x="7958626" y="454659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08779-FE3A-E34D-8C66-CBE80DDE057E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1262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B8F8E-9548-9840-9DCF-84B36200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AB4A4698-B288-E84C-8732-E0AD79496423}"/>
              </a:ext>
            </a:extLst>
          </p:cNvPr>
          <p:cNvSpPr/>
          <p:nvPr/>
        </p:nvSpPr>
        <p:spPr>
          <a:xfrm>
            <a:off x="131234" y="5016499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7">
            <a:extLst>
              <a:ext uri="{FF2B5EF4-FFF2-40B4-BE49-F238E27FC236}">
                <a16:creationId xmlns:a16="http://schemas.microsoft.com/office/drawing/2014/main" id="{CF027790-1662-264A-8D4D-2625DEBAA160}"/>
              </a:ext>
            </a:extLst>
          </p:cNvPr>
          <p:cNvSpPr/>
          <p:nvPr/>
        </p:nvSpPr>
        <p:spPr>
          <a:xfrm rot="5400000">
            <a:off x="8449696" y="4775196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8AE73-95D9-DD4D-8BCA-351F9E39BFF6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27282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Protocol Validity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4506"/>
            <a:ext cx="8229600" cy="6522098"/>
          </a:xfrm>
        </p:spPr>
        <p:txBody>
          <a:bodyPr/>
          <a:lstStyle/>
          <a:p>
            <a:pPr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Challenge to MMPI-3 Validity Scale interpretation:</a:t>
            </a:r>
          </a:p>
          <a:p>
            <a:pPr lvl="1">
              <a:spcBef>
                <a:spcPts val="300"/>
              </a:spcBef>
              <a:buFont typeface="Arial"/>
              <a:buChar char="•"/>
            </a:pPr>
            <a:r>
              <a:rPr lang="en-US" dirty="0"/>
              <a:t>Confounds</a:t>
            </a:r>
          </a:p>
          <a:p>
            <a:pPr>
              <a:spcBef>
                <a:spcPts val="3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Interpretive guidelines in Chapter 5 incorporate consideration of potential confounds</a:t>
            </a:r>
          </a:p>
          <a:p>
            <a:pPr>
              <a:spcBef>
                <a:spcPts val="300"/>
              </a:spcBef>
              <a:buFont typeface="Arial"/>
              <a:buChar char="•"/>
            </a:pPr>
            <a:endParaRPr lang="en-US" sz="2200" kern="0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801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C5174-A1F0-4745-A0EE-AC6CD41B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" y="732366"/>
            <a:ext cx="8766874" cy="5465233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6C8481DD-D21E-8742-A99A-9DC5DD59D73C}"/>
              </a:ext>
            </a:extLst>
          </p:cNvPr>
          <p:cNvSpPr/>
          <p:nvPr/>
        </p:nvSpPr>
        <p:spPr>
          <a:xfrm>
            <a:off x="131234" y="4271432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id="{2BCA15C6-6A72-FC4C-A922-A39363653ED0}"/>
              </a:ext>
            </a:extLst>
          </p:cNvPr>
          <p:cNvSpPr/>
          <p:nvPr/>
        </p:nvSpPr>
        <p:spPr>
          <a:xfrm rot="5400000">
            <a:off x="5837731" y="4038601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id="{2002353C-0149-2B4B-BF35-24A314A42A0B}"/>
              </a:ext>
            </a:extLst>
          </p:cNvPr>
          <p:cNvSpPr/>
          <p:nvPr/>
        </p:nvSpPr>
        <p:spPr>
          <a:xfrm rot="5400000">
            <a:off x="6383833" y="4047063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D94300CA-FEF3-7E4D-8984-64ED82A36EAF}"/>
              </a:ext>
            </a:extLst>
          </p:cNvPr>
          <p:cNvSpPr/>
          <p:nvPr/>
        </p:nvSpPr>
        <p:spPr>
          <a:xfrm rot="5400000">
            <a:off x="5329741" y="4051290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id="{AA05ABAC-073A-7547-BA66-3FDD44BBCA63}"/>
              </a:ext>
            </a:extLst>
          </p:cNvPr>
          <p:cNvSpPr/>
          <p:nvPr/>
        </p:nvSpPr>
        <p:spPr>
          <a:xfrm rot="5400000">
            <a:off x="6917230" y="403860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8EA984F-1EA0-0847-8D36-EE188A2E8AC4}"/>
              </a:ext>
            </a:extLst>
          </p:cNvPr>
          <p:cNvSpPr/>
          <p:nvPr/>
        </p:nvSpPr>
        <p:spPr>
          <a:xfrm rot="5400000">
            <a:off x="7446392" y="4059785"/>
            <a:ext cx="287867" cy="1312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A1C81-E3D0-314D-8855-EF1CB088A92E}"/>
              </a:ext>
            </a:extLst>
          </p:cNvPr>
          <p:cNvSpPr txBox="1"/>
          <p:nvPr/>
        </p:nvSpPr>
        <p:spPr>
          <a:xfrm>
            <a:off x="0" y="639029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Interpreting the MMPI-2-RF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Yossef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S. Ben-Porath. Copyright © 2012 by the Regents of the University of Minnesota. Reproduced by permission of the University of Minnesota Press. </a:t>
            </a:r>
          </a:p>
        </p:txBody>
      </p:sp>
    </p:spTree>
    <p:extLst>
      <p:ext uri="{BB962C8B-B14F-4D97-AF65-F5344CB8AC3E}">
        <p14:creationId xmlns:p14="http://schemas.microsoft.com/office/powerpoint/2010/main" val="15428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AEB40-C81B-4769-B589-30DF8630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1746910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4DBB8-FFC8-E748-A555-65CCD296EE83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308182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AEB40-C81B-4769-B589-30DF8630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4687832-C030-4AD8-8C88-27B48FD73962}"/>
              </a:ext>
            </a:extLst>
          </p:cNvPr>
          <p:cNvSpPr/>
          <p:nvPr/>
        </p:nvSpPr>
        <p:spPr>
          <a:xfrm rot="5400000">
            <a:off x="3406433" y="2348376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AEB40-C81B-4769-B589-30DF8630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9" y="0"/>
            <a:ext cx="5443742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4687832-C030-4AD8-8C88-27B48FD73962}"/>
              </a:ext>
            </a:extLst>
          </p:cNvPr>
          <p:cNvSpPr/>
          <p:nvPr/>
        </p:nvSpPr>
        <p:spPr>
          <a:xfrm rot="5400000">
            <a:off x="3406433" y="2348376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84602F1-6B9E-46DD-9C5E-8C4D9F001FDD}"/>
              </a:ext>
            </a:extLst>
          </p:cNvPr>
          <p:cNvSpPr/>
          <p:nvPr/>
        </p:nvSpPr>
        <p:spPr>
          <a:xfrm>
            <a:off x="3672568" y="2932954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C18A-F2A6-154D-AB0D-E1B79DA0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Unit 4: Substantive Scales</a:t>
            </a:r>
          </a:p>
        </p:txBody>
      </p:sp>
    </p:spTree>
    <p:extLst>
      <p:ext uri="{BB962C8B-B14F-4D97-AF65-F5344CB8AC3E}">
        <p14:creationId xmlns:p14="http://schemas.microsoft.com/office/powerpoint/2010/main" val="23517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Scale Interpretation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369" y="1346099"/>
            <a:ext cx="8458830" cy="5443663"/>
          </a:xfrm>
        </p:spPr>
        <p:txBody>
          <a:bodyPr/>
          <a:lstStyle/>
          <a:p>
            <a:r>
              <a:rPr lang="en-US" dirty="0"/>
              <a:t>Substantive Scales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Begin with Higher-Order (H-O) Scales</a:t>
            </a:r>
          </a:p>
          <a:p>
            <a:pPr lvl="2">
              <a:spcBef>
                <a:spcPts val="800"/>
              </a:spcBef>
            </a:pPr>
            <a:r>
              <a:rPr lang="en-US" dirty="0"/>
              <a:t>If </a:t>
            </a:r>
            <a:r>
              <a:rPr lang="en-US" b="1" dirty="0"/>
              <a:t>only one </a:t>
            </a:r>
            <a:r>
              <a:rPr lang="en-US" dirty="0"/>
              <a:t>H-O Scale is elevated, use it as a starting point then interpret all RC, SP, and PSY-5 scales in that domain</a:t>
            </a:r>
          </a:p>
        </p:txBody>
      </p:sp>
    </p:spTree>
    <p:extLst>
      <p:ext uri="{BB962C8B-B14F-4D97-AF65-F5344CB8AC3E}">
        <p14:creationId xmlns:p14="http://schemas.microsoft.com/office/powerpoint/2010/main" val="1393921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Scale Interpretation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369" y="1346099"/>
            <a:ext cx="8458830" cy="5443663"/>
          </a:xfrm>
        </p:spPr>
        <p:txBody>
          <a:bodyPr/>
          <a:lstStyle/>
          <a:p>
            <a:r>
              <a:rPr lang="en-US" dirty="0"/>
              <a:t>Substantive Scales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Begin with Higher-Order (H-O) Scales</a:t>
            </a:r>
          </a:p>
          <a:p>
            <a:pPr lvl="2">
              <a:spcBef>
                <a:spcPts val="800"/>
              </a:spcBef>
            </a:pPr>
            <a:r>
              <a:rPr lang="en-US" dirty="0"/>
              <a:t>If </a:t>
            </a:r>
            <a:r>
              <a:rPr lang="en-US" b="1" dirty="0"/>
              <a:t>only one </a:t>
            </a:r>
            <a:r>
              <a:rPr lang="en-US" dirty="0"/>
              <a:t>H-O Scale is elevated, use it as a starting point then interpret all RC, SP, and PSY-5 scales in that domain</a:t>
            </a:r>
          </a:p>
          <a:p>
            <a:pPr lvl="3"/>
            <a:r>
              <a:rPr lang="en-US" dirty="0"/>
              <a:t>When interpreting RC Scales: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proceed in order of elevation</a:t>
            </a:r>
          </a:p>
          <a:p>
            <a:pPr lvl="4">
              <a:spcBef>
                <a:spcPts val="300"/>
              </a:spcBef>
            </a:pPr>
            <a:r>
              <a:rPr lang="en-US" dirty="0"/>
              <a:t>incorporate relevant SP and PSY-5 Scales</a:t>
            </a:r>
          </a:p>
        </p:txBody>
      </p:sp>
    </p:spTree>
    <p:extLst>
      <p:ext uri="{BB962C8B-B14F-4D97-AF65-F5344CB8AC3E}">
        <p14:creationId xmlns:p14="http://schemas.microsoft.com/office/powerpoint/2010/main" val="32454250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B9A63-16B2-4FBA-BA40-717C2CF6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42" y="0"/>
            <a:ext cx="5521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B9A63-16B2-4FBA-BA40-717C2CF6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91" y="0"/>
            <a:ext cx="5521716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73EBBE4-0974-4CCC-A48D-B351EB427920}"/>
              </a:ext>
            </a:extLst>
          </p:cNvPr>
          <p:cNvSpPr/>
          <p:nvPr/>
        </p:nvSpPr>
        <p:spPr>
          <a:xfrm rot="3915218">
            <a:off x="3126653" y="219597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D8C02B-2AD8-4596-8331-B9E8733A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D8C02B-2AD8-4596-8331-B9E8733A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A9FDDAD-2AC7-4F3C-8956-06F4069E43D7}"/>
              </a:ext>
            </a:extLst>
          </p:cNvPr>
          <p:cNvSpPr/>
          <p:nvPr/>
        </p:nvSpPr>
        <p:spPr>
          <a:xfrm rot="5400000">
            <a:off x="3399607" y="200035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B81B5-2042-456F-A017-1CFD4F2E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6A0A01B-7F86-466F-A740-321482393B41}"/>
              </a:ext>
            </a:extLst>
          </p:cNvPr>
          <p:cNvSpPr/>
          <p:nvPr/>
        </p:nvSpPr>
        <p:spPr>
          <a:xfrm rot="5400000">
            <a:off x="3399607" y="200035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89339"/>
            <a:ext cx="8229600" cy="855663"/>
          </a:xfrm>
        </p:spPr>
        <p:txBody>
          <a:bodyPr/>
          <a:lstStyle/>
          <a:p>
            <a:r>
              <a:rPr lang="en-US" altLang="en-US" dirty="0"/>
              <a:t>Structure of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04B86-5307-435F-AC56-36FB8292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67" y="1305893"/>
            <a:ext cx="6082352" cy="479058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E24E51E-8F79-4F11-9EA5-FB9289E04E46}"/>
              </a:ext>
            </a:extLst>
          </p:cNvPr>
          <p:cNvSpPr/>
          <p:nvPr/>
        </p:nvSpPr>
        <p:spPr>
          <a:xfrm>
            <a:off x="1323834" y="1746910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F1E1B4-3A5B-4D16-ACC9-74EAAB0D692E}"/>
              </a:ext>
            </a:extLst>
          </p:cNvPr>
          <p:cNvSpPr/>
          <p:nvPr/>
        </p:nvSpPr>
        <p:spPr>
          <a:xfrm>
            <a:off x="1549024" y="1958453"/>
            <a:ext cx="263857" cy="11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FD3D1-BD8C-5F4D-B788-A86CF42D6B92}"/>
              </a:ext>
            </a:extLst>
          </p:cNvPr>
          <p:cNvSpPr txBox="1"/>
          <p:nvPr/>
        </p:nvSpPr>
        <p:spPr>
          <a:xfrm>
            <a:off x="126124" y="6401982"/>
            <a:ext cx="8560676" cy="4001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MMPI-</a:t>
            </a:r>
            <a:r>
              <a:rPr lang="en-US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Manual for Administration, Scoring, and Interpretation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Yossef S. Ben-Porath and Auke Tellegen. Copyright © 2020 by the Regents of the University of Minnesota. Reproduced by permission of the University of Minnesota Press.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598122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B9A63-16B2-4FBA-BA40-717C2CF6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91" y="0"/>
            <a:ext cx="5521716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73EBBE4-0974-4CCC-A48D-B351EB427920}"/>
              </a:ext>
            </a:extLst>
          </p:cNvPr>
          <p:cNvSpPr/>
          <p:nvPr/>
        </p:nvSpPr>
        <p:spPr>
          <a:xfrm rot="3915218">
            <a:off x="3126653" y="219597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E18AB68-6694-4BA0-82A7-DCB7797435FB}"/>
              </a:ext>
            </a:extLst>
          </p:cNvPr>
          <p:cNvSpPr/>
          <p:nvPr/>
        </p:nvSpPr>
        <p:spPr>
          <a:xfrm rot="3915218">
            <a:off x="3988739" y="2230089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B81B5-2042-456F-A017-1CFD4F2E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6A0A01B-7F86-466F-A740-321482393B41}"/>
              </a:ext>
            </a:extLst>
          </p:cNvPr>
          <p:cNvSpPr/>
          <p:nvPr/>
        </p:nvSpPr>
        <p:spPr>
          <a:xfrm rot="5400000">
            <a:off x="4132041" y="200035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22108-7A95-488C-BD10-EA0ADF4C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9ADC5AB-2975-41CD-9426-D2900D0C6F74}"/>
              </a:ext>
            </a:extLst>
          </p:cNvPr>
          <p:cNvSpPr/>
          <p:nvPr/>
        </p:nvSpPr>
        <p:spPr>
          <a:xfrm rot="5400000">
            <a:off x="4132041" y="200035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22108-7A95-488C-BD10-EA0ADF4C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9ADC5AB-2975-41CD-9426-D2900D0C6F74}"/>
              </a:ext>
            </a:extLst>
          </p:cNvPr>
          <p:cNvSpPr/>
          <p:nvPr/>
        </p:nvSpPr>
        <p:spPr>
          <a:xfrm>
            <a:off x="3840887" y="2691845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68F57-4953-43F9-ADAC-57EAEF9D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D14748C-F0B3-4A32-AE85-ACFAFAC4171F}"/>
              </a:ext>
            </a:extLst>
          </p:cNvPr>
          <p:cNvSpPr/>
          <p:nvPr/>
        </p:nvSpPr>
        <p:spPr>
          <a:xfrm>
            <a:off x="3840887" y="2691845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68F57-4953-43F9-ADAC-57EAEF9D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D14748C-F0B3-4A32-AE85-ACFAFAC4171F}"/>
              </a:ext>
            </a:extLst>
          </p:cNvPr>
          <p:cNvSpPr/>
          <p:nvPr/>
        </p:nvSpPr>
        <p:spPr>
          <a:xfrm>
            <a:off x="3840887" y="292840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C88EC-F26E-47D7-A96D-F232C0CE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734DF47-FDE1-4C16-8334-1C1087373103}"/>
              </a:ext>
            </a:extLst>
          </p:cNvPr>
          <p:cNvSpPr/>
          <p:nvPr/>
        </p:nvSpPr>
        <p:spPr>
          <a:xfrm>
            <a:off x="3840887" y="292840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C88EC-F26E-47D7-A96D-F232C0CE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734DF47-FDE1-4C16-8334-1C1087373103}"/>
              </a:ext>
            </a:extLst>
          </p:cNvPr>
          <p:cNvSpPr/>
          <p:nvPr/>
        </p:nvSpPr>
        <p:spPr>
          <a:xfrm>
            <a:off x="3840887" y="3160418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9BD27-AA6A-4C9C-8148-8AD4DE7D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51" y="0"/>
            <a:ext cx="5452297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4D5695B-B594-4FAD-8167-3A875CA94D55}"/>
              </a:ext>
            </a:extLst>
          </p:cNvPr>
          <p:cNvSpPr/>
          <p:nvPr/>
        </p:nvSpPr>
        <p:spPr>
          <a:xfrm>
            <a:off x="3840887" y="3160418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B9A63-16B2-4FBA-BA40-717C2CF6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91" y="0"/>
            <a:ext cx="5521716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73EBBE4-0974-4CCC-A48D-B351EB427920}"/>
              </a:ext>
            </a:extLst>
          </p:cNvPr>
          <p:cNvSpPr/>
          <p:nvPr/>
        </p:nvSpPr>
        <p:spPr>
          <a:xfrm rot="3915218">
            <a:off x="3126653" y="2195973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E18AB68-6694-4BA0-82A7-DCB7797435FB}"/>
              </a:ext>
            </a:extLst>
          </p:cNvPr>
          <p:cNvSpPr/>
          <p:nvPr/>
        </p:nvSpPr>
        <p:spPr>
          <a:xfrm rot="3915218">
            <a:off x="4598343" y="2357471"/>
            <a:ext cx="223568" cy="760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wap.p3d 0"/>
  <p:tag name="POWER3D OPTIONS" val="Medium "/>
  <p:tag name="POWER3D SOUND" val="Swap"/>
</p:tagLst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14425D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352C982C94548BCC86B5223D4C387" ma:contentTypeVersion="13" ma:contentTypeDescription="Create a new document." ma:contentTypeScope="" ma:versionID="3461cd3e0969a052afc478fa5b407527">
  <xsd:schema xmlns:xsd="http://www.w3.org/2001/XMLSchema" xmlns:xs="http://www.w3.org/2001/XMLSchema" xmlns:p="http://schemas.microsoft.com/office/2006/metadata/properties" xmlns:ns3="024c5132-e8f5-4123-971c-239c17fa48db" xmlns:ns4="7e9f3cb4-d1fb-4a8e-8884-0a73a3719474" targetNamespace="http://schemas.microsoft.com/office/2006/metadata/properties" ma:root="true" ma:fieldsID="170df0ad25e7d8738f6bb6de66bbf1cf" ns3:_="" ns4:_="">
    <xsd:import namespace="024c5132-e8f5-4123-971c-239c17fa48db"/>
    <xsd:import namespace="7e9f3cb4-d1fb-4a8e-8884-0a73a37194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c5132-e8f5-4123-971c-239c17fa4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f3cb4-d1fb-4a8e-8884-0a73a3719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79545C-82BF-46FC-B6A5-DBACB5798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36658-49C7-4BBC-9E5B-82FDD445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c5132-e8f5-4123-971c-239c17fa48db"/>
    <ds:schemaRef ds:uri="7e9f3cb4-d1fb-4a8e-8884-0a73a3719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9621FB-CA09-46CD-A5A7-E15BE4BFAD0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e9f3cb4-d1fb-4a8e-8884-0a73a3719474"/>
    <ds:schemaRef ds:uri="024c5132-e8f5-4123-971c-239c17fa48d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7400</TotalTime>
  <Words>3110</Words>
  <Application>Microsoft Macintosh PowerPoint</Application>
  <PresentationFormat>On-screen Show (4:3)</PresentationFormat>
  <Paragraphs>242</Paragraphs>
  <Slides>116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116</vt:i4>
      </vt:variant>
    </vt:vector>
  </HeadingPairs>
  <TitlesOfParts>
    <vt:vector size="129" baseType="lpstr">
      <vt:lpstr>Arial</vt:lpstr>
      <vt:lpstr>Calibri</vt:lpstr>
      <vt:lpstr>Times New Roman</vt:lpstr>
      <vt:lpstr>Tw Cen MT</vt:lpstr>
      <vt:lpstr>Verdana</vt:lpstr>
      <vt:lpstr>5_Custom Design</vt:lpstr>
      <vt:lpstr>Custom Design</vt:lpstr>
      <vt:lpstr>3_Custom Design</vt:lpstr>
      <vt:lpstr>2_Custom Design</vt:lpstr>
      <vt:lpstr>4_Custom Design</vt:lpstr>
      <vt:lpstr>6_Custom Design</vt:lpstr>
      <vt:lpstr>7_Custom Design</vt:lpstr>
      <vt:lpstr>8_Custom Design</vt:lpstr>
      <vt:lpstr>PowerPoint Presentation</vt:lpstr>
      <vt:lpstr>PowerPoint Presentation</vt:lpstr>
      <vt:lpstr>Unit 1: Interpretive Guidelines</vt:lpstr>
      <vt:lpstr>Manual for Administration, Scoring, and Interpretation</vt:lpstr>
      <vt:lpstr>Structure of Interpretation</vt:lpstr>
      <vt:lpstr>Structure of Interpretation</vt:lpstr>
      <vt:lpstr>Structure of Interpretation</vt:lpstr>
      <vt:lpstr>Structure of Interpretation</vt:lpstr>
      <vt:lpstr>Structure of Interpretation</vt:lpstr>
      <vt:lpstr>Structure of Interpretation</vt:lpstr>
      <vt:lpstr>Structure of Interpretation</vt:lpstr>
      <vt:lpstr>Structure of Interpretation</vt:lpstr>
      <vt:lpstr>Structure of Interpretation</vt:lpstr>
      <vt:lpstr>Structure of Interpretation</vt:lpstr>
      <vt:lpstr>Structure of Interpretation</vt:lpstr>
      <vt:lpstr>Scale-by-Scale Interpretive Recommendations: Validity Scales</vt:lpstr>
      <vt:lpstr>Scale-by-Scale Interpretive Recommendations: Validity Scales</vt:lpstr>
      <vt:lpstr>Scale-by-Scale Interpretive Recommendations: Validity Scales</vt:lpstr>
      <vt:lpstr>Scale-by-Scale Interpretive Recommendations: Validity Scales</vt:lpstr>
      <vt:lpstr>Scale-by-Scale Interpretive Recommendations: Validity Scales</vt:lpstr>
      <vt:lpstr>Scale-by-Scale Interpretive Recommendations: Validity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Scale-by-Scale Interpretive Recommendations: Substantive Scales</vt:lpstr>
      <vt:lpstr>Unit 2: Interpretation Worksheet</vt:lpstr>
      <vt:lpstr>MMPI-3 Interpretation worksheet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to use the worksheet </vt:lpstr>
      <vt:lpstr>Unit 3: Validity Indicators</vt:lpstr>
      <vt:lpstr>Two uses of “Validity”</vt:lpstr>
      <vt:lpstr>Threats to Protocol Validity</vt:lpstr>
      <vt:lpstr>MMPI-3 Validity Scales </vt:lpstr>
      <vt:lpstr>Threats to Protocol Validity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Threats to Protocol Validity</vt:lpstr>
      <vt:lpstr>PowerPoint Presentation</vt:lpstr>
      <vt:lpstr>PowerPoint Presentation</vt:lpstr>
      <vt:lpstr>PowerPoint Presentation</vt:lpstr>
      <vt:lpstr>PowerPoint Presentation</vt:lpstr>
      <vt:lpstr>Unit 4: Substantive Scales</vt:lpstr>
      <vt:lpstr>Substantive Scale Interpretation </vt:lpstr>
      <vt:lpstr>Substantive Scale Interpretation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Substantive Scale Interpretation </vt:lpstr>
      <vt:lpstr>Substantive Scale Interpretation </vt:lpstr>
      <vt:lpstr>Substantive Scale Interpretation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Substantive Scale Interpretation</vt:lpstr>
      <vt:lpstr>PowerPoint Presentation</vt:lpstr>
      <vt:lpstr>End of Part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Lacombe, Elizabeth</dc:creator>
  <cp:lastModifiedBy>Katie Nickerson</cp:lastModifiedBy>
  <cp:revision>251</cp:revision>
  <dcterms:created xsi:type="dcterms:W3CDTF">2020-04-06T15:04:22Z</dcterms:created>
  <dcterms:modified xsi:type="dcterms:W3CDTF">2022-06-01T21:08:38Z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0x0101000D2352C982C94548BCC86B5223D4C387</vt:lpwstr>
  </property>
</Properties>
</file>